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4"/>
    <p:sldMasterId id="2147483659" r:id="rId5"/>
    <p:sldMasterId id="2147483660" r:id="rId6"/>
    <p:sldMasterId id="2147483661" r:id="rId7"/>
    <p:sldMasterId id="214748366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</p:sldIdLst>
  <p:sldSz cy="6858000" cx="9144000"/>
  <p:notesSz cx="6997700" cy="9283700"/>
  <p:embeddedFontLst>
    <p:embeddedFont>
      <p:font typeface="Tahoma"/>
      <p:regular r:id="rId74"/>
      <p:bold r:id="rId7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64.xml"/><Relationship Id="rId72" Type="http://schemas.openxmlformats.org/officeDocument/2006/relationships/slide" Target="slides/slide63.xml"/><Relationship Id="rId31" Type="http://schemas.openxmlformats.org/officeDocument/2006/relationships/slide" Target="slides/slide22.xml"/><Relationship Id="rId75" Type="http://schemas.openxmlformats.org/officeDocument/2006/relationships/font" Target="fonts/Tahoma-bold.fntdata"/><Relationship Id="rId30" Type="http://schemas.openxmlformats.org/officeDocument/2006/relationships/slide" Target="slides/slide21.xml"/><Relationship Id="rId74" Type="http://schemas.openxmlformats.org/officeDocument/2006/relationships/font" Target="fonts/Tahoma-regular.fntdata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71" Type="http://schemas.openxmlformats.org/officeDocument/2006/relationships/slide" Target="slides/slide62.xml"/><Relationship Id="rId70" Type="http://schemas.openxmlformats.org/officeDocument/2006/relationships/slide" Target="slides/slide61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slide" Target="slides/slide57.xml"/><Relationship Id="rId21" Type="http://schemas.openxmlformats.org/officeDocument/2006/relationships/slide" Target="slides/slide12.xml"/><Relationship Id="rId65" Type="http://schemas.openxmlformats.org/officeDocument/2006/relationships/slide" Target="slides/slide56.xml"/><Relationship Id="rId24" Type="http://schemas.openxmlformats.org/officeDocument/2006/relationships/slide" Target="slides/slide15.xml"/><Relationship Id="rId68" Type="http://schemas.openxmlformats.org/officeDocument/2006/relationships/slide" Target="slides/slide59.xml"/><Relationship Id="rId23" Type="http://schemas.openxmlformats.org/officeDocument/2006/relationships/slide" Target="slides/slide14.xml"/><Relationship Id="rId67" Type="http://schemas.openxmlformats.org/officeDocument/2006/relationships/slide" Target="slides/slide58.xml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slide" Target="slides/slide6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963987" y="0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66589" y="696277"/>
            <a:ext cx="46649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99770" y="4409757"/>
            <a:ext cx="5598299" cy="4177800"/>
          </a:xfrm>
          <a:prstGeom prst="rect">
            <a:avLst/>
          </a:prstGeom>
        </p:spPr>
        <p:txBody>
          <a:bodyPr anchorCtr="0" anchor="ctr" bIns="93125" lIns="93125" rIns="93125" tIns="931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See Handout for transcript request</a:t>
            </a:r>
          </a:p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 This summer I checked transcripts. I have spoken to students who are in a tough spot.  Review grades each quarter, especially after 1</a:t>
            </a:r>
            <a:r>
              <a:rPr b="0" baseline="30000" i="0" lang="en-US" sz="1800" u="none" cap="none" strike="noStrike"/>
              <a:t>st</a:t>
            </a:r>
            <a:r>
              <a:rPr b="0" baseline="0" i="0" lang="en-US" sz="1800" u="none" cap="none" strike="noStrike"/>
              <a:t> semester—more conversations if needed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See Handouts</a:t>
            </a:r>
          </a:p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Differences in ACT vs SAT</a:t>
            </a:r>
          </a:p>
          <a:p>
            <a:pPr indent="0" lvl="0" marL="22860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-SAT Mandatory writing, more vocab focus, broken up into more sections (10 of CR, MA, Rdg), look at score in each</a:t>
            </a:r>
          </a:p>
          <a:p>
            <a:pPr indent="0" lvl="0" marL="22860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-ACT interest inventory component, no guess penalty, SC section, harder MA concepts but questions are more straighforward, 4 sections SC, MA, Rdg, Eng, look at composite</a:t>
            </a:r>
          </a:p>
          <a:p>
            <a:pPr indent="114300" lvl="0" marL="22860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 indent="114300" lvl="0" marL="22860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 indent="114300" lvl="0" marL="22860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b="0" baseline="0" i="0" lang="en-US" sz="1800" u="none" cap="none" strike="noStrike"/>
              <a:t> ACT used by most universities around the mid-west—SAT little bit different form in that ????</a:t>
            </a:r>
          </a:p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b="0" baseline="0" i="0" lang="en-US" sz="1800" u="none" cap="none" strike="noStrike"/>
              <a:t>See Handout—ACT test dates and school codes (generally Cottey College only)</a:t>
            </a:r>
          </a:p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b="0" baseline="0" i="0" lang="en-US" sz="1800" u="none" cap="none" strike="noStrike"/>
              <a:t>See Handout-ACT Prep (sign up now)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I have been given names from Athletic Director through coaches.  I have briefly checked to make sure course requirements have been met—different for Div I and Div II and III schools</a:t>
            </a:r>
          </a:p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 Please make note on bottom of Parent Info sheet if you have NCAA questions or would like me to contact you about this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I have been given names from Athletic Director through coaches.  I have briefly checked to make sure course requirements have been met—different for Div I and Div II and III schools</a:t>
            </a:r>
          </a:p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 Please make note on bottom of Parent Info sheet if you have NCAA questions or would like me to contact you about this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Welcome, introduce self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2. Purpose to answer some of the same questions we get frequently in our office (hope not to insult anyone, tried to be thorough)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Please join FB or Twitter.  Posts of important information, upcoming tests, college rep visits, scholarships, etc.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See Handout College Visit—turn into Mrs. </a:t>
            </a:r>
            <a:r>
              <a:rPr lang="en-US" sz="1800"/>
              <a:t>Rabi</a:t>
            </a:r>
            <a:r>
              <a:rPr b="0" baseline="0" i="0" lang="en-US" sz="1800" u="none" cap="none" strike="noStrike"/>
              <a:t> will keep the paper until student returns a letter from college verifying visit then absence is excused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Colleges/Universities WILL NOT TEXT YOU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Announcements will be made week before.  Student comes to CC to sign up with Mrs. </a:t>
            </a:r>
            <a:r>
              <a:rPr lang="en-US" sz="1800"/>
              <a:t>Rabi</a:t>
            </a:r>
            <a:r>
              <a:rPr b="0" baseline="0" i="0" lang="en-US" sz="1800" u="none" cap="none" strike="noStrike"/>
              <a:t>.  Rep arrives, we call student out of class.  Student is responsible for any work missed.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May or may not require information/document signing from me for actual college application waivers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See Handout—may be helpful when searching online; more of this type of information presented at Financial Aid night on Oct. 16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FAFSA4caster is found at bottom right under heading: Thinking About College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Important process—can create pressure and stress on students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Applying for scholarships is a full time job!</a:t>
            </a:r>
          </a:p>
          <a:p>
            <a:pPr indent="0" lvl="0" marL="228600" marR="0" rtl="0" algn="l">
              <a:spcBef>
                <a:spcPts val="0"/>
              </a:spcBef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Scholarships normally are not just for freshman year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3963987" y="8818561"/>
            <a:ext cx="3032099" cy="4634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1177925" y="696912"/>
            <a:ext cx="4641899" cy="348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700087" y="4410075"/>
            <a:ext cx="5597400" cy="41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Lots of online resources for self discovery—what are you good at?, what doesn’t feel like work?, great to say your love your career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I’ve already seen a number of students in my office stressed and worried about that question, “What are you going to do?”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77925" y="696912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91" name="Shape 391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2" name="Shape 392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4343400" y="10366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600" u="none" cap="none" strike="noStrik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600" u="none" cap="none" strike="noStrik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marL="27305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indent="-183197" marL="547688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indent="-142875" marL="822325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indent="-144462" marL="1096963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indent="-114300" marL="1371600" rtl="0" algn="l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Char char="•"/>
              <a:defRPr/>
            </a:lvl5pPr>
            <a:lvl6pPr indent="-93980" marL="164592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indent="-101600" marL="1920240" rtl="0" algn="l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indent="-83820" marL="2103120" rtl="0" algn="l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indent="-113029" marL="2377440" rtl="0" algn="l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600" u="none" cap="none" strike="noStrik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152400" y="2286000"/>
            <a:ext cx="8832849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55575" y="142875"/>
            <a:ext cx="8832849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cap="flat" cmpd="sng" w="9525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9" name="Shape 49"/>
          <p:cNvCxnSpPr/>
          <p:nvPr/>
        </p:nvCxnSpPr>
        <p:spPr>
          <a:xfrm>
            <a:off x="152400" y="2438400"/>
            <a:ext cx="8832849" cy="0"/>
          </a:xfrm>
          <a:prstGeom prst="straightConnector1">
            <a:avLst/>
          </a:prstGeom>
          <a:noFill/>
          <a:ln cap="flat" cmpd="sng" w="11425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0" name="Shape 50"/>
          <p:cNvSpPr/>
          <p:nvPr/>
        </p:nvSpPr>
        <p:spPr>
          <a:xfrm>
            <a:off x="4267200" y="211455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362450" y="2209800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indent="-183197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indent="-142875" marL="822325" marR="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indent="-144462" marL="1096963" marR="0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indent="-114300" marL="1371600" marR="0" rtl="0" algn="l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Arial"/>
              <a:buChar char="•"/>
              <a:defRPr/>
            </a:lvl5pPr>
            <a:lvl6pPr indent="-93980" marL="1645920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indent="-101600" marL="1920240" marR="0" rtl="0" algn="l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indent="-83820" marL="2103120" marR="0" rtl="0" algn="l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indent="-113029" marL="2377440" marR="0" rtl="0" algn="l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600" u="none" cap="none" strike="noStrik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cap="flat" cmpd="sng" w="9525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4" name="Shape 84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indent="-183197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indent="-142875" marL="822325" marR="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indent="-144462" marL="1096963" marR="0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indent="-114300" marL="1371600" marR="0" rtl="0" algn="l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Arial"/>
              <a:buChar char="•"/>
              <a:defRPr/>
            </a:lvl5pPr>
            <a:lvl6pPr indent="-93980" marL="1645920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indent="-101600" marL="1920240" marR="0" rtl="0" algn="l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indent="-83820" marL="2103120" marR="0" rtl="0" algn="l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indent="-113029" marL="2377440" marR="0" rtl="0" algn="l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600" u="none" cap="none" strike="noStrik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0" y="0"/>
            <a:ext cx="9144000" cy="155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152400" y="158750"/>
            <a:ext cx="8832849" cy="6546850"/>
          </a:xfrm>
          <a:prstGeom prst="rect">
            <a:avLst/>
          </a:prstGeom>
          <a:noFill/>
          <a:ln cap="flat" cmpd="sng" w="9525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indent="-183197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indent="-142875" marL="822325" marR="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indent="-144462" marL="1096963" marR="0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indent="-114300" marL="1371600" marR="0" rtl="0" algn="l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Arial"/>
              <a:buChar char="•"/>
              <a:defRPr/>
            </a:lvl5pPr>
            <a:lvl6pPr indent="-93980" marL="1645920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indent="-101600" marL="1920240" marR="0" rtl="0" algn="l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indent="-83820" marL="2103120" marR="0" rtl="0" algn="l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indent="-113029" marL="2377440" marR="0" rtl="0" algn="l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81" name="Shape 381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cap="flat" cmpd="sng" w="9525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82" name="Shape 382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B989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Shape 384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indent="-183197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indent="-142875" marL="822325" marR="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indent="-144462" marL="1096963" marR="0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indent="-114300" marL="1371600" marR="0" rtl="0" algn="l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Arial"/>
              <a:buChar char="•"/>
              <a:defRPr/>
            </a:lvl5pPr>
            <a:lvl6pPr indent="-93980" marL="1645920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indent="-101600" marL="1920240" marR="0" rtl="0" algn="l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indent="-83820" marL="2103120" marR="0" rtl="0" algn="l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indent="-113029" marL="2377440" marR="0" rtl="0" algn="l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/>
        </p:txBody>
      </p:sp>
      <p:sp>
        <p:nvSpPr>
          <p:cNvPr id="386" name="Shape 386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7" name="Shape 387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4343400" y="10366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600" u="none" cap="none" strike="noStrik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www.actstudent.org/start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www.ncaaclearinghouse.or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playnaia.org/index.php" TargetMode="External"/><Relationship Id="rId4" Type="http://schemas.openxmlformats.org/officeDocument/2006/relationships/hyperlink" Target="http://mrsrabi.weebly.com/colleges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08.png"/><Relationship Id="rId4" Type="http://schemas.openxmlformats.org/officeDocument/2006/relationships/image" Target="../media/image1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wp.missouristate.edu/" TargetMode="External"/><Relationship Id="rId4" Type="http://schemas.openxmlformats.org/officeDocument/2006/relationships/hyperlink" Target="http://ranken.edu/" TargetMode="External"/><Relationship Id="rId5" Type="http://schemas.openxmlformats.org/officeDocument/2006/relationships/hyperlink" Target="https://www.statetechmo.edu/academic/index.php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www.fafsa.ed.gov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fafsa.ed.gov/deadlines.htm#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9.jpg"/><Relationship Id="rId5" Type="http://schemas.openxmlformats.org/officeDocument/2006/relationships/image" Target="../media/image1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Relationship Id="rId3" Type="http://schemas.openxmlformats.org/officeDocument/2006/relationships/hyperlink" Target="www.fastweb.com" TargetMode="External"/><Relationship Id="rId4" Type="http://schemas.openxmlformats.org/officeDocument/2006/relationships/image" Target="../media/image3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://mrsrabi.weebly.com/scholarships.html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://www.nevada.k12.mo.us/" TargetMode="External"/><Relationship Id="rId4" Type="http://schemas.openxmlformats.org/officeDocument/2006/relationships/hyperlink" Target="http://www.nevada.k12.mo.us/" TargetMode="External"/><Relationship Id="rId5" Type="http://schemas.openxmlformats.org/officeDocument/2006/relationships/hyperlink" Target="http://www.nevada.k12.mo.us/" TargetMode="Externa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Relationship Id="rId4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-154125" y="4044433"/>
            <a:ext cx="3267300" cy="2155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-US">
                <a:solidFill>
                  <a:srgbClr val="1C4587"/>
                </a:solidFill>
              </a:rPr>
              <a:t>	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-214275" y="3892021"/>
            <a:ext cx="3327299" cy="106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6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Senior</a:t>
            </a:r>
            <a:r>
              <a:rPr b="1" lang="en-US" sz="600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36" name="Shape 36"/>
          <p:cNvSpPr txBox="1"/>
          <p:nvPr>
            <p:ph idx="2" type="subTitle"/>
          </p:nvPr>
        </p:nvSpPr>
        <p:spPr>
          <a:xfrm>
            <a:off x="5969100" y="3909996"/>
            <a:ext cx="3327299" cy="106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6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Night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838200" y="152400"/>
            <a:ext cx="746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Required Credits for Graduation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066800" y="1600200"/>
            <a:ext cx="6777000" cy="4499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English					4.0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Math					3.0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Science					3.0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Social Studies			3.0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Health					0.5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Personal Finance		0.5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PE						1.0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Practical Art			1.0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Fine Arts				1.0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Electives			</a:t>
            </a:r>
            <a:r>
              <a:rPr lang="en-US" sz="2400">
                <a:solidFill>
                  <a:srgbClr val="A9432B"/>
                </a:solidFill>
              </a:rPr>
              <a:t>9.0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743200"/>
            <a:ext cx="2362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590800" y="5997575"/>
            <a:ext cx="29421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26 state credits </a:t>
            </a:r>
            <a:r>
              <a:rPr lang="en-US" sz="1800">
                <a:solidFill>
                  <a:srgbClr val="A9432B"/>
                </a:solidFill>
              </a:rPr>
              <a:t>minimum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55000" y="152400"/>
            <a:ext cx="83265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Transcript, GPA, class rank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228600" y="1403875"/>
            <a:ext cx="8807699" cy="4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“Unofficial” transcripts can be requested/received</a:t>
            </a:r>
            <a:r>
              <a:rPr lang="en-US" sz="2700">
                <a:solidFill>
                  <a:srgbClr val="A9432B"/>
                </a:solidFill>
              </a:rPr>
              <a:t> 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(general application info.)</a:t>
            </a:r>
            <a:r>
              <a:rPr lang="en-US" sz="2700">
                <a:solidFill>
                  <a:srgbClr val="A9432B"/>
                </a:solidFill>
              </a:rPr>
              <a:t>   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*Stop by </a:t>
            </a:r>
            <a:r>
              <a:rPr lang="en-US" sz="2700">
                <a:solidFill>
                  <a:srgbClr val="A9432B"/>
                </a:solidFill>
              </a:rPr>
              <a:t>Mrs. Rabi’s office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>
                <a:solidFill>
                  <a:srgbClr val="A9432B"/>
                </a:solidFill>
              </a:rPr>
              <a:t>for a copy- a copy was mailed out this week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Official Transcripts (stamped) require a transcript request</a:t>
            </a:r>
            <a:r>
              <a:rPr lang="en-US" sz="2700">
                <a:solidFill>
                  <a:srgbClr val="A9432B"/>
                </a:solidFill>
              </a:rPr>
              <a:t>, stop by Mrs. Rabi’s office to sign up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*Give a week’s notice before your deadline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-can mail or sent “sealed” with student</a:t>
            </a:r>
          </a:p>
          <a:p>
            <a:pPr indent="-127317" lvl="0" marL="27305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7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Transcripts, rank, and GPA are </a:t>
            </a:r>
            <a:r>
              <a:rPr b="0" baseline="0" i="0" lang="en-US" sz="27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</a:p>
          <a:p>
            <a:pPr indent="-273050" lvl="0" marL="27305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Review transcript information to make sure it is correct– see your counselor if you think any information is not accurate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914400" y="152400"/>
            <a:ext cx="7391399" cy="10302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Transcripts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228600" y="1524000"/>
            <a:ext cx="8915400" cy="52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Final HS transcripts mailed (in May after final grades) to the institution you report to us at graduation practice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A9432B"/>
              </a:solidFill>
            </a:endParaRPr>
          </a:p>
          <a:p>
            <a:pPr indent="-273050" lvl="0" marL="27305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Missing paperwork—DON’T PANIC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-May not be in the system yet—follow up with call to Admissions office</a:t>
            </a:r>
          </a:p>
          <a:p>
            <a:pPr indent="0" lvl="0" marL="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7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FERPA laws- </a:t>
            </a:r>
            <a:r>
              <a:rPr lang="en-US" sz="2700">
                <a:solidFill>
                  <a:srgbClr val="A9432B"/>
                </a:solidFill>
              </a:rPr>
              <a:t>C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HS cannot obtain ANY college</a:t>
            </a:r>
            <a:r>
              <a:rPr lang="en-US" sz="2700">
                <a:solidFill>
                  <a:srgbClr val="A9432B"/>
                </a:solidFill>
              </a:rPr>
              <a:t> 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transcripts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-Check college website for request forms online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-Wait until final grades are posted, YOU must reques</a:t>
            </a:r>
            <a:r>
              <a:rPr lang="en-US" sz="2700">
                <a:solidFill>
                  <a:srgbClr val="A9432B"/>
                </a:solidFill>
              </a:rPr>
              <a:t>t it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52400" y="228600"/>
            <a:ext cx="8763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Entrance Exams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01625" y="1527175"/>
            <a:ext cx="8504236" cy="426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ACT </a:t>
            </a:r>
            <a:r>
              <a:rPr lang="en-US"/>
              <a:t>-</a:t>
            </a: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www.actstudent.org/start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A9432B"/>
              </a:buClr>
              <a:buFont typeface="Arial"/>
              <a:buNone/>
            </a:pPr>
            <a:r>
              <a:t/>
            </a:r>
            <a:endParaRPr sz="3200">
              <a:solidFill>
                <a:srgbClr val="A9432B"/>
              </a:solidFill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ACT Prep </a:t>
            </a:r>
            <a:r>
              <a:rPr lang="en-US" sz="3200">
                <a:solidFill>
                  <a:srgbClr val="A9432B"/>
                </a:solidFill>
              </a:rPr>
              <a:t>class- 6th hour</a:t>
            </a:r>
            <a:b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A9432B"/>
                </a:solidFill>
              </a:rPr>
              <a:t>LOTS of free study materials online or Mrs. Rabinowitz has materials. 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A9432B"/>
              </a:buClr>
              <a:buFont typeface="Arial"/>
              <a:buNone/>
            </a:pPr>
            <a:r>
              <a:t/>
            </a:r>
            <a:endParaRPr sz="3200">
              <a:solidFill>
                <a:srgbClr val="A9432B"/>
              </a:solidFill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A9432B"/>
                </a:solidFill>
              </a:rPr>
              <a:t>Crane HS has purchased John Baylor Test Prep for all students- videos and workbook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A9432B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1524000"/>
            <a:ext cx="2666999" cy="178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Athletics- D</a:t>
            </a:r>
            <a:r>
              <a:rPr b="1" lang="en-US" sz="4400">
                <a:solidFill>
                  <a:srgbClr val="A9432B"/>
                </a:solidFill>
              </a:rPr>
              <a:t>I, DII, DIII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01625" y="1527175"/>
            <a:ext cx="8504100" cy="48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Student must complete NCAA Clearinghouse application at:  </a:t>
            </a:r>
            <a:r>
              <a:rPr b="0" baseline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www.ncaaclearinghouse.org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9432B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>
                <a:solidFill>
                  <a:srgbClr val="A9432B"/>
                </a:solidFill>
              </a:rPr>
              <a:t>Pay the fee- this year- $75, can use fee waiver**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>
                <a:solidFill>
                  <a:srgbClr val="A9432B"/>
                </a:solidFill>
              </a:rPr>
              <a:t>Have ACT/SAT score sent directly- code 9999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>
                <a:solidFill>
                  <a:srgbClr val="A9432B"/>
                </a:solidFill>
              </a:rPr>
              <a:t>Have Mrs. Rabi send your transcript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LOTS of rules—may require an appointment with student, parent, Mrs. </a:t>
            </a:r>
            <a:r>
              <a:rPr lang="en-US" sz="2800">
                <a:solidFill>
                  <a:srgbClr val="A9432B"/>
                </a:solidFill>
              </a:rPr>
              <a:t>Rabinowitz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See Handout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9432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Athletics- </a:t>
            </a:r>
            <a:r>
              <a:rPr b="1" lang="en-US" sz="4400">
                <a:solidFill>
                  <a:srgbClr val="A9432B"/>
                </a:solidFill>
              </a:rPr>
              <a:t>NAIA, NJCA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01625" y="1527175"/>
            <a:ext cx="8504100" cy="48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NAIA- cost increased to $75, can use a fee waiver, register! ($100 after graduation)</a:t>
            </a:r>
          </a:p>
          <a:p>
            <a:pPr indent="0" lvl="0" marL="0" rt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u="sng">
                <a:solidFill>
                  <a:srgbClr val="1155CC"/>
                </a:solidFill>
                <a:hlinkClick r:id="rId3"/>
              </a:rPr>
              <a:t>http://www.playnaia.org/index.php</a:t>
            </a:r>
            <a:r>
              <a:rPr lang="en-US" sz="3000">
                <a:solidFill>
                  <a:schemeClr val="dk1"/>
                </a:solidFill>
              </a:rPr>
              <a:t> </a:t>
            </a:r>
          </a:p>
          <a:p>
            <a:pPr indent="0" lvl="0" marL="0" rt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Must meet </a:t>
            </a:r>
            <a:r>
              <a:rPr lang="en-US" sz="3000"/>
              <a:t>2 </a:t>
            </a:r>
            <a:r>
              <a:rPr lang="en-US" sz="3000">
                <a:solidFill>
                  <a:schemeClr val="dk1"/>
                </a:solidFill>
              </a:rPr>
              <a:t>of the 3 requirements</a:t>
            </a:r>
          </a:p>
          <a:p>
            <a:pPr indent="-2286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18 on ACT- send score, use code 9876</a:t>
            </a:r>
          </a:p>
          <a:p>
            <a:pPr indent="-2286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2.0 GPA</a:t>
            </a:r>
          </a:p>
          <a:p>
            <a:pPr indent="-2286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be in top 50% of graduating class</a:t>
            </a:r>
          </a:p>
          <a:p>
            <a:pPr indent="0" lvl="0" marL="0" rtl="0">
              <a:spcBef>
                <a:spcPts val="6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1155CC"/>
                </a:solidFill>
                <a:hlinkClick r:id="rId4"/>
              </a:rPr>
              <a:t>http://mrsrabi.weebly.com/colleges.html</a:t>
            </a:r>
            <a:r>
              <a:rPr lang="en-US" sz="1800">
                <a:solidFill>
                  <a:schemeClr val="dk1"/>
                </a:solidFill>
              </a:rPr>
              <a:t>      Scroll down for the links</a:t>
            </a:r>
          </a:p>
          <a:p>
            <a:pPr indent="0" marL="0" rtl="0">
              <a:spcBef>
                <a:spcPts val="60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60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NJCA</a:t>
            </a:r>
            <a:r>
              <a:rPr lang="en-US" sz="1800">
                <a:solidFill>
                  <a:schemeClr val="dk1"/>
                </a:solidFill>
              </a:rPr>
              <a:t>- eligibility is up to the college, no clearinghouse to register with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9432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Sending Scores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Students responsible for sending official scores to each university</a:t>
            </a:r>
            <a:r>
              <a:rPr lang="en-US" sz="2800">
                <a:solidFill>
                  <a:srgbClr val="A9432B"/>
                </a:solidFill>
              </a:rPr>
              <a:t>/NCAA/NAIA 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to which they apply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Student’s best score used—send all and send early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Not having scores holds up the process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*biggest factor in not being eligible is not meeting    </a:t>
            </a:r>
            <a:r>
              <a:rPr lang="en-US" sz="2800">
                <a:solidFill>
                  <a:srgbClr val="A9432B"/>
                </a:solidFill>
              </a:rPr>
              <a:t>deadlines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with scores and other paperwork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MEET DEADLINES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304800" y="1600200"/>
            <a:ext cx="8397874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4-year college may not be necessary for career success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unprepared for college–academically, emotionally, and financially</a:t>
            </a:r>
          </a:p>
          <a:p>
            <a:pPr indent="-273050" lvl="0" marL="273050" marR="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/>
              <a:buChar char="o"/>
            </a:pPr>
            <a:r>
              <a:rPr lang="en-US" sz="2800">
                <a:solidFill>
                  <a:srgbClr val="A9432B"/>
                </a:solidFill>
              </a:rPr>
              <a:t>$$$$$s 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are spent on </a:t>
            </a:r>
            <a:r>
              <a:rPr lang="en-US" sz="2800">
                <a:solidFill>
                  <a:srgbClr val="A9432B"/>
                </a:solidFill>
              </a:rPr>
              <a:t>4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year universities</a:t>
            </a:r>
            <a:r>
              <a:rPr lang="en-US" sz="2800">
                <a:solidFill>
                  <a:srgbClr val="A9432B"/>
                </a:solidFill>
              </a:rPr>
              <a:t> - 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students often struggle to pay back loans without a job (may be in school longer than 4 years)</a:t>
            </a:r>
          </a:p>
          <a:p>
            <a:pPr indent="-299720" lvl="0" marL="273050" marR="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A9432B"/>
              </a:buClr>
              <a:buSzPct val="100000"/>
              <a:buFont typeface="Courier New"/>
              <a:buChar char="o"/>
            </a:pPr>
            <a:r>
              <a:rPr lang="en-US" sz="2800">
                <a:solidFill>
                  <a:srgbClr val="A9432B"/>
                </a:solidFill>
              </a:rPr>
              <a:t>Good financial aid- example: MTI take federal funds</a:t>
            </a:r>
          </a:p>
          <a:p>
            <a:pPr indent="0" lvl="0" marL="0" marR="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7162800" y="5410200"/>
            <a:ext cx="1539874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Shape 207"/>
          <p:cNvSpPr txBox="1"/>
          <p:nvPr>
            <p:ph type="title"/>
          </p:nvPr>
        </p:nvSpPr>
        <p:spPr>
          <a:xfrm>
            <a:off x="152400" y="228600"/>
            <a:ext cx="8839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Other Options: Career Trade School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01625" y="381000"/>
            <a:ext cx="8534399" cy="75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solidFill>
                  <a:srgbClr val="A9432B"/>
                </a:solidFill>
              </a:rPr>
              <a:t>Other Options: Trade Schools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151130" lvl="0" rtl="0">
              <a:lnSpc>
                <a:spcPct val="75000"/>
              </a:lnSpc>
              <a:spcBef>
                <a:spcPts val="560"/>
              </a:spcBef>
              <a:buSzPct val="85000"/>
              <a:buFont typeface="Courier New"/>
            </a:pPr>
            <a:r>
              <a:rPr lang="en-US" sz="2800">
                <a:solidFill>
                  <a:srgbClr val="A9432B"/>
                </a:solidFill>
              </a:rPr>
              <a:t>Many job options in skilled trades—these jobs may be obtained faster and easier than jobs from a four-year college, if earning the right credentials</a:t>
            </a:r>
            <a:br>
              <a:rPr lang="en-US" sz="2800">
                <a:solidFill>
                  <a:srgbClr val="A9432B"/>
                </a:solidFill>
              </a:rPr>
            </a:br>
          </a:p>
          <a:p>
            <a:pPr indent="151130" lvl="0" rtl="0">
              <a:lnSpc>
                <a:spcPct val="75000"/>
              </a:lnSpc>
              <a:spcBef>
                <a:spcPts val="560"/>
              </a:spcBef>
              <a:buSzPct val="85000"/>
              <a:buFont typeface="Courier New"/>
            </a:pPr>
            <a:r>
              <a:rPr lang="en-US" sz="2800">
                <a:solidFill>
                  <a:srgbClr val="A9432B"/>
                </a:solidFill>
              </a:rPr>
              <a:t>Electrician, Plumber, Carpenter, Master Builder, Mechanic, Auto Body Technician, Mason, Drywaller, Heating and Refrigeration Technician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96825" y="228600"/>
            <a:ext cx="9047399" cy="788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5 Reasons to Attend Trade School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01625" y="1371600"/>
            <a:ext cx="8613774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AutoNum type="arabicPeriod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Learn a </a:t>
            </a:r>
            <a:r>
              <a:rPr b="0" baseline="0" i="1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career trade instead of focusing on a broad range of academics</a:t>
            </a:r>
            <a:b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AutoNum type="arabicPeriod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Smaller classrooms for teacher-student interaction</a:t>
            </a:r>
            <a:b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AutoNum type="arabicPeriod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Hands-on training (perfect for hands-on learners)</a:t>
            </a:r>
            <a:b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AutoNum type="arabicPeriod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No longer than 2-3 years and as short as 6-10 weeks on average</a:t>
            </a:r>
            <a:b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AutoNum type="arabicPeriod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Tuition and expenses combined are less than a four-year college, even tho</a:t>
            </a:r>
            <a:r>
              <a:rPr lang="en-US" sz="2400">
                <a:solidFill>
                  <a:srgbClr val="A9432B"/>
                </a:solidFill>
              </a:rPr>
              <a:t>ugh it may seem more expensive at first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873625" y="2514600"/>
            <a:ext cx="7425900" cy="420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lang="en-US" sz="3000">
                <a:solidFill>
                  <a:srgbClr val="434343"/>
                </a:solidFill>
              </a:rPr>
              <a:t>CRANE</a:t>
            </a:r>
            <a:r>
              <a:rPr b="1" baseline="0" i="0" lang="en-US" sz="3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HIGH SCHOOL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 OF 201</a:t>
            </a:r>
            <a:r>
              <a:rPr b="1" lang="en-US" sz="1600">
                <a:solidFill>
                  <a:srgbClr val="434343"/>
                </a:solidFill>
              </a:rPr>
              <a:t>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sz="16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lang="en-US" sz="2400"/>
              <a:t>MICHELLE RABINOWITZ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lang="en-US" sz="1600"/>
              <a:t>7-12</a:t>
            </a:r>
            <a:r>
              <a:rPr b="1" baseline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 COUNSELOR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lang="en-US" sz="1600"/>
              <a:t>417-723-5300</a:t>
            </a:r>
            <a:r>
              <a:rPr b="1" baseline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 EXT </a:t>
            </a:r>
            <a:r>
              <a:rPr b="1" lang="en-US" sz="1600"/>
              <a:t>1400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lang="en-US" sz="2400" u="sng"/>
              <a:t>RABIM</a:t>
            </a:r>
            <a:r>
              <a:rPr b="1" baseline="0" i="0" lang="en-US" sz="2400" u="sng" cap="none" strike="noStrike">
                <a:latin typeface="Arial"/>
                <a:ea typeface="Arial"/>
                <a:cs typeface="Arial"/>
                <a:sym typeface="Arial"/>
              </a:rPr>
              <a:t>@</a:t>
            </a:r>
            <a:r>
              <a:rPr b="1" lang="en-US" sz="2400" u="sng"/>
              <a:t>CRANE</a:t>
            </a:r>
            <a:r>
              <a:rPr b="1" baseline="0" i="0" lang="en-US" sz="2400" u="sng" cap="none" strike="noStrike">
                <a:latin typeface="Arial"/>
                <a:ea typeface="Arial"/>
                <a:cs typeface="Arial"/>
                <a:sym typeface="Arial"/>
              </a:rPr>
              <a:t>.K12.MO.US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baseline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lang="en-US" sz="1600">
                <a:solidFill>
                  <a:srgbClr val="434343"/>
                </a:solidFill>
              </a:rPr>
              <a:t>acebook: </a:t>
            </a:r>
            <a:r>
              <a:rPr b="1" baseline="0" i="0" lang="en-US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 u="sng">
                <a:solidFill>
                  <a:srgbClr val="434343"/>
                </a:solidFill>
              </a:rPr>
              <a:t>Crane High School Counselor Page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lang="en-US" sz="1600">
                <a:solidFill>
                  <a:srgbClr val="434343"/>
                </a:solidFill>
              </a:rPr>
              <a:t>Email:  If you would like receive newsletters by email, email me </a:t>
            </a:r>
            <a:br>
              <a:rPr b="1" baseline="0" i="0" lang="en-US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rgbClr val="434343"/>
                </a:solidFill>
              </a:rPr>
              <a:t>Remind101</a:t>
            </a:r>
            <a:r>
              <a:rPr b="1" baseline="0" i="0" lang="en-US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b="1" lang="en-US" sz="1600">
                <a:solidFill>
                  <a:srgbClr val="434343"/>
                </a:solidFill>
              </a:rPr>
              <a:t>Text @crane16     to     81010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lang="en-US" sz="1600">
                <a:solidFill>
                  <a:srgbClr val="434343"/>
                </a:solidFill>
              </a:rPr>
              <a:t>to be signed up for text reminders</a:t>
            </a:r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722312" y="3048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Senior Night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Other Options: Military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01625" y="1527175"/>
            <a:ext cx="8504100" cy="5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Decision is a very serious one that should not be made lightly 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Provides Career and Training opportunities (Infantry, operating high tech equipment, medical technician)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Encourage your student but don’t sign anything unless parent is there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9432B"/>
              </a:solidFill>
            </a:endParaRPr>
          </a:p>
          <a:p>
            <a:pPr indent="-29972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9432B"/>
              </a:buClr>
              <a:buSzPct val="100000"/>
              <a:buFont typeface="Noto Symbol"/>
              <a:buChar char="●"/>
            </a:pPr>
            <a:r>
              <a:rPr lang="en-US" sz="2800">
                <a:solidFill>
                  <a:srgbClr val="A9432B"/>
                </a:solidFill>
              </a:rPr>
              <a:t>The military can provide many paths: college before, college during, or college after service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04800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Military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With good grades, consider applying to the ROTC program as entering freshman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ROTC programs offer many scholarships that pay for students’ college education in full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ROTC graduates receive higher pay, more responsibility, and better benefits than enlistees without a degree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9432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9432B"/>
                </a:solidFill>
              </a:rPr>
              <a:t>Questions? Contact a recruiter for a personal visit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77825" y="381000"/>
            <a:ext cx="8534399" cy="75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400">
                <a:solidFill>
                  <a:srgbClr val="A9432B"/>
                </a:solidFill>
              </a:rPr>
              <a:t>College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01750" y="1527050"/>
            <a:ext cx="8503799" cy="515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Finding the right fit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" y="1475600"/>
            <a:ext cx="7289650" cy="44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177500" y="304800"/>
            <a:ext cx="87621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Factors Colleges Consider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792162" y="1557336"/>
            <a:ext cx="6777000" cy="4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/>
              <a:buChar char="o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Academic Review:  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600">
                <a:solidFill>
                  <a:srgbClr val="A9432B"/>
                </a:solidFill>
              </a:rPr>
              <a:t>ACT </a:t>
            </a: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Test scores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Academic record- GPA and class rank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Extracurricular activities and community service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Children of alumni?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Work experience and leadership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Interviews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Correspondence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3429000"/>
            <a:ext cx="1928812" cy="28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The Right Fit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055400" y="1651675"/>
            <a:ext cx="4847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147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b="0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</a:p>
          <a:p>
            <a:pPr indent="-33147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b="0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</a:p>
          <a:p>
            <a:pPr indent="-33147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b="0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Major</a:t>
            </a:r>
          </a:p>
          <a:p>
            <a:pPr indent="-33147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b="0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Special programs</a:t>
            </a:r>
          </a:p>
          <a:p>
            <a:pPr indent="-33147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b="0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Campus activities</a:t>
            </a:r>
          </a:p>
          <a:p>
            <a:pPr indent="-33147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b="0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</a:p>
          <a:p>
            <a:pPr indent="-33147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b="0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Work opportunities</a:t>
            </a:r>
          </a:p>
          <a:p>
            <a:pPr indent="-33147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b="0" baseline="0" i="0" lang="en-US" sz="33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Housing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066800" y="152400"/>
            <a:ext cx="70247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04800" y="1600200"/>
            <a:ext cx="8381999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Each application sent to a different school requires an application fee and separate transcript</a:t>
            </a:r>
          </a:p>
          <a:p>
            <a:pPr indent="-12192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Individual Campus websites – </a:t>
            </a:r>
            <a:r>
              <a:rPr lang="en-US" sz="2800">
                <a:solidFill>
                  <a:srgbClr val="A9432B"/>
                </a:solidFill>
              </a:rPr>
              <a:t>Admissions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link</a:t>
            </a:r>
          </a:p>
          <a:p>
            <a:pPr indent="-12192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Universities prefer that you apply online instead of a paper copy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*COPY and SAVE all information sent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9432B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>
                <a:solidFill>
                  <a:srgbClr val="A9432B"/>
                </a:solidFill>
              </a:rPr>
              <a:t>Fee Waivers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A9432B"/>
                </a:solidFill>
              </a:rPr>
              <a:t>- free or reduced lunches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1066800" y="228600"/>
            <a:ext cx="7024686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Counselor Forms 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81000" y="1549100"/>
            <a:ext cx="8381999" cy="4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>
                <a:solidFill>
                  <a:srgbClr val="A9432B"/>
                </a:solidFill>
              </a:rPr>
              <a:t>Sign up on</a:t>
            </a: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Transcript Request </a:t>
            </a:r>
            <a:r>
              <a:rPr lang="en-US" sz="2400">
                <a:solidFill>
                  <a:srgbClr val="A9432B"/>
                </a:solidFill>
              </a:rPr>
              <a:t>on the clipboard in my office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9432B"/>
              </a:solidFill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>
                <a:solidFill>
                  <a:srgbClr val="A9432B"/>
                </a:solidFill>
              </a:rPr>
              <a:t>Make sure you have filled out and signed all the forms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4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Mrs. </a:t>
            </a:r>
            <a:r>
              <a:rPr lang="en-US" sz="2400">
                <a:solidFill>
                  <a:srgbClr val="A9432B"/>
                </a:solidFill>
              </a:rPr>
              <a:t>Rabi</a:t>
            </a: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will complete form or letter and mail everything with the transcript for you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4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1" baseline="0" i="0" lang="en-US" sz="24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Allow up to two weeks for this process.</a:t>
            </a: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 I want to write the best possible letter but perfection takes time!  ☺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04800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Your Involvement Resume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228600" y="1298575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Be organized and consistent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Sort items by grade level (most recent first)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Sort items by category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(sports, service, leadership, etc.)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Log community service hours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Avoid repetition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Use not only for college apps but for teacher and counselor use on rec. letters</a:t>
            </a:r>
          </a:p>
          <a:p>
            <a:pPr indent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9432B"/>
              </a:solidFill>
            </a:endParaRPr>
          </a:p>
          <a:p>
            <a:pPr indent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9432B"/>
                </a:solidFill>
              </a:rPr>
              <a:t>There is a blank copy online on my website, under the scholarship section   </a:t>
            </a:r>
            <a:r>
              <a:rPr lang="en-US" sz="2800">
                <a:solidFill>
                  <a:srgbClr val="A9432B"/>
                </a:solidFill>
              </a:rPr>
              <a:t>(Handout in your packet)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9432B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76200" y="15240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Teacher Recommendations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228600" y="1371600"/>
            <a:ext cx="86868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Can the teacher add information about your learning that is not in the application?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Hurried letter will not be as helpful as well thought out and complete recommendation--give lots of time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(Sometimes helpful to provide resume)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Give teachers a self addressed stamped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envelope of where to send the letters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Follow up with thank you letter 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57200" y="457200"/>
            <a:ext cx="8077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Essays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304800" y="1524000"/>
            <a:ext cx="753903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IMPORTANCE of a quality essay: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Displays written skills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Shows that you are serious about application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Allows for glimpses of your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personality 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May share obstacles or special talents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Leadership or history of work ethic 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Read, re-read, ask an English teacher or your counselor to proofread 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Make yours stand out     </a:t>
            </a:r>
          </a:p>
          <a:p>
            <a:pPr indent="-156527" lvl="1" marL="54768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7" lvl="1" marL="547687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6000" y="2743200"/>
            <a:ext cx="1778000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305550" y="2467075"/>
            <a:ext cx="8419800" cy="417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/>
              <a:t>Roses at graduation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Songs at graduation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Graduation speaker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Pictures needed</a:t>
            </a:r>
          </a:p>
          <a:p>
            <a:pPr indent="-387350" lvl="0" marL="457200" rtl="0">
              <a:spcBef>
                <a:spcPts val="0"/>
              </a:spcBef>
              <a:buSzPct val="100000"/>
              <a:buChar char="-"/>
            </a:pPr>
            <a:r>
              <a:rPr lang="en-US" sz="2500"/>
              <a:t>3 pictures for slideshow</a:t>
            </a:r>
          </a:p>
          <a:p>
            <a:pPr indent="-387350" lvl="0" marL="457200" rtl="0">
              <a:spcBef>
                <a:spcPts val="0"/>
              </a:spcBef>
              <a:buSzPct val="100000"/>
              <a:buChar char="-"/>
            </a:pPr>
            <a:r>
              <a:rPr lang="en-US" sz="2500"/>
              <a:t>Baby picture for yearbook</a:t>
            </a:r>
          </a:p>
          <a:p>
            <a:pPr indent="-387350" lvl="0" marL="457200" rtl="0">
              <a:spcBef>
                <a:spcPts val="0"/>
              </a:spcBef>
              <a:buSzPct val="100000"/>
              <a:buChar char="-"/>
            </a:pPr>
            <a:r>
              <a:rPr lang="en-US" sz="2500"/>
              <a:t>all others give to Mrs. Lumpkin for Prom slideshow</a:t>
            </a:r>
          </a:p>
          <a:p>
            <a:pPr>
              <a:spcBef>
                <a:spcPts val="0"/>
              </a:spcBef>
              <a:buNone/>
            </a:pPr>
            <a:r>
              <a:rPr lang="en-US" sz="3600"/>
              <a:t>Jostens order- next slide</a:t>
            </a: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305550" y="601300"/>
            <a:ext cx="8510400" cy="1186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Senior Items- senior calendar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066800" y="304800"/>
            <a:ext cx="7024686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Getting Admitted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04800" y="1371600"/>
            <a:ext cx="86105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Make several contacts with the school(s) of choice</a:t>
            </a:r>
            <a:b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*The more email admissions, calls, visits--the more interest you show</a:t>
            </a:r>
          </a:p>
          <a:p>
            <a:pPr indent="-273050" lvl="0" marL="273050" marR="0" rtl="0" algn="l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Visit the school, dress appropriately, have questions ready</a:t>
            </a:r>
            <a:b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-Visit more than once if possible</a:t>
            </a:r>
            <a:b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-(2 visits senior year excused—with </a:t>
            </a:r>
            <a:r>
              <a:rPr b="1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and proof)</a:t>
            </a:r>
          </a:p>
          <a:p>
            <a:pPr indent="-273050" lvl="0" marL="273050" marR="0" rtl="0" algn="l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1" baseline="0" i="1" lang="en-US" sz="22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Proofread everything</a:t>
            </a: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you send to the college.  Paperwork is all the admissions office knows you by at this point.</a:t>
            </a:r>
          </a:p>
          <a:p>
            <a:pPr indent="0" lvl="0" marL="0" marR="0" rtl="0" algn="l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A9432B"/>
              </a:solidFill>
            </a:endParaRPr>
          </a:p>
          <a:p>
            <a:pPr indent="-273050" lvl="0" marL="273050" marR="0" rtl="0" algn="l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Set a timetable and follow as closely as possible.  </a:t>
            </a:r>
          </a:p>
          <a:p>
            <a:pPr indent="-273050" lvl="0" marL="273050" marR="0" rtl="0" algn="l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Use long weekends and holidays to finish applications.</a:t>
            </a:r>
          </a:p>
          <a:p>
            <a:pPr indent="-273050" lvl="0" marL="273050" marR="0" rtl="0" algn="l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Once you have submitted all of your applications, you </a:t>
            </a:r>
          </a:p>
          <a:p>
            <a:pPr indent="-273050" lvl="0" marL="273050" marR="0" rtl="0" algn="l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    should feel a huge sense of relief – celebrate!!!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2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1162050" y="76200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Prepare and Finish Early</a:t>
            </a:r>
            <a:br>
              <a:rPr b="0" baseline="0" i="0" lang="en-US" sz="3400" u="none" cap="none" strike="noStrik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228600" y="1600200"/>
            <a:ext cx="8534399" cy="4678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Begin applying now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Many utilize the same “type” of questions and essays—save and keep copies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7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Create a file for each college you apply to--keep copies of every letter and application that you submit along with any information you are sent </a:t>
            </a:r>
          </a:p>
          <a:p>
            <a:pPr indent="457200" marL="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b="0" baseline="0" i="0" lang="en-US" sz="2700" u="none" cap="none" strike="noStrike">
                <a:latin typeface="Arial"/>
                <a:ea typeface="Arial"/>
                <a:cs typeface="Arial"/>
                <a:sym typeface="Arial"/>
              </a:rPr>
              <a:t>(por</a:t>
            </a:r>
            <a:r>
              <a:rPr lang="en-US" sz="2700"/>
              <a:t>tfolios available on the table for your use)</a:t>
            </a:r>
          </a:p>
          <a:p>
            <a:pPr indent="457200" lvl="0" marL="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If essays or extra opportunities are offered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through the application as optional, do them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7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5525" y="1219200"/>
            <a:ext cx="1435199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04800" y="357700"/>
            <a:ext cx="8534399" cy="75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400">
                <a:solidFill>
                  <a:srgbClr val="A9432B"/>
                </a:solidFill>
              </a:rPr>
              <a:t>College Degree Types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112950" y="1527050"/>
            <a:ext cx="9030899" cy="533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-US" sz="3000" u="sng"/>
              <a:t>Certificates-</a:t>
            </a:r>
            <a:r>
              <a:rPr lang="en-US" sz="3000"/>
              <a:t> less than a year -Dental Hygiene, Nursing CNA, Master Welder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-US" sz="3000" u="sng"/>
              <a:t>Associates-</a:t>
            </a:r>
            <a:r>
              <a:rPr lang="en-US" sz="3000"/>
              <a:t> usually a 2 year degree- Dental Assisting, Nursing LPN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-US" sz="3000" u="sng"/>
              <a:t>Bachelor's- </a:t>
            </a:r>
            <a:r>
              <a:rPr lang="en-US" sz="3000"/>
              <a:t> usually a 4 year degree - degree in a field- </a:t>
            </a:r>
            <a:r>
              <a:rPr lang="en-US" sz="3000">
                <a:solidFill>
                  <a:schemeClr val="dk1"/>
                </a:solidFill>
              </a:rPr>
              <a:t>Agriculture, Business, Education, Nursing, Computer Information, etc)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-US" sz="3000" u="sng"/>
              <a:t>Masters/ Doctorate</a:t>
            </a:r>
            <a:r>
              <a:rPr lang="en-US" sz="3000"/>
              <a:t>- post-college degrees, Counselor, Dentist, Doctor, Physical Therapist Pharmacist, Professor)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Colleges con’t 	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301625" y="1527175"/>
            <a:ext cx="8504100" cy="50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rtl="0">
              <a:spcBef>
                <a:spcPts val="600"/>
              </a:spcBef>
              <a:buClr>
                <a:schemeClr val="accent1"/>
              </a:buClr>
              <a:buSzPct val="79333"/>
              <a:buFont typeface="Noto Symbol"/>
              <a:buChar char="●"/>
            </a:pPr>
            <a:r>
              <a:rPr lang="en-US" sz="3000">
                <a:solidFill>
                  <a:schemeClr val="dk1"/>
                </a:solidFill>
              </a:rPr>
              <a:t>-Look at admission requirements                                   </a:t>
            </a:r>
            <a:r>
              <a:rPr lang="en-US">
                <a:solidFill>
                  <a:schemeClr val="dk1"/>
                </a:solidFill>
              </a:rPr>
              <a:t>(based on ACT, GPA, class rank)</a:t>
            </a:r>
          </a:p>
          <a:p>
            <a:pPr indent="0" lvl="0" rtl="0">
              <a:spcBef>
                <a:spcPts val="600"/>
              </a:spcBef>
              <a:buClr>
                <a:schemeClr val="accent1"/>
              </a:buClr>
              <a:buSzPct val="79333"/>
              <a:buFont typeface="Noto Symbol"/>
              <a:buChar char="●"/>
            </a:pPr>
            <a:r>
              <a:rPr lang="en-US" sz="3000">
                <a:solidFill>
                  <a:schemeClr val="dk1"/>
                </a:solidFill>
              </a:rPr>
              <a:t>-Look at admission cost (fee waivers can be requested)</a:t>
            </a:r>
          </a:p>
          <a:p>
            <a:pPr indent="0" lvl="0" rtl="0">
              <a:spcBef>
                <a:spcPts val="600"/>
              </a:spcBef>
              <a:buClr>
                <a:schemeClr val="accent1"/>
              </a:buClr>
              <a:buSzPct val="79333"/>
              <a:buFont typeface="Noto Symbol"/>
              <a:buChar char="●"/>
            </a:pPr>
            <a:r>
              <a:rPr lang="en-US" sz="3000">
                <a:solidFill>
                  <a:schemeClr val="dk1"/>
                </a:solidFill>
              </a:rPr>
              <a:t>-</a:t>
            </a:r>
            <a:r>
              <a:rPr b="1" lang="en-US" sz="3000">
                <a:solidFill>
                  <a:schemeClr val="dk1"/>
                </a:solidFill>
              </a:rPr>
              <a:t>Rule of 5:  1 Reach, 2 reasonable, 2 safe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lvl="1" marL="547687" rtl="0">
              <a:spcBef>
                <a:spcPts val="600"/>
              </a:spcBef>
            </a:pPr>
            <a:r>
              <a:rPr lang="en-US" sz="3000">
                <a:solidFill>
                  <a:schemeClr val="dk1"/>
                </a:solidFill>
              </a:rPr>
              <a:t>1 reach or dream schools, </a:t>
            </a:r>
          </a:p>
          <a:p>
            <a:pPr lvl="1" marL="547687" rtl="0">
              <a:spcBef>
                <a:spcPts val="600"/>
              </a:spcBef>
            </a:pPr>
            <a:r>
              <a:rPr lang="en-US" sz="3000">
                <a:solidFill>
                  <a:schemeClr val="dk1"/>
                </a:solidFill>
              </a:rPr>
              <a:t>2 reasonable, affordable schools</a:t>
            </a:r>
          </a:p>
          <a:p>
            <a:pPr lvl="1" marL="547687" rtl="0">
              <a:spcBef>
                <a:spcPts val="600"/>
              </a:spcBef>
            </a:pPr>
            <a:r>
              <a:rPr lang="en-US" sz="3000">
                <a:solidFill>
                  <a:schemeClr val="dk1"/>
                </a:solidFill>
              </a:rPr>
              <a:t>2 safe, back ups, good options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04800" y="357700"/>
            <a:ext cx="8534399" cy="10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400">
                <a:solidFill>
                  <a:srgbClr val="A9432B"/>
                </a:solidFill>
              </a:rPr>
              <a:t>Benefits of starting at a Community College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112950" y="1527050"/>
            <a:ext cx="9030899" cy="533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60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Starting at a 2 year college: graduating with an Associate's. </a:t>
            </a:r>
          </a:p>
          <a:p>
            <a:pPr indent="-228600" lvl="0" marL="457200" rtl="0">
              <a:spcBef>
                <a:spcPts val="600"/>
              </a:spcBef>
              <a:buSzPct val="100000"/>
            </a:pPr>
            <a:r>
              <a:rPr b="1" lang="en-US" sz="3000">
                <a:solidFill>
                  <a:schemeClr val="dk1"/>
                </a:solidFill>
              </a:rPr>
              <a:t>Benefits</a:t>
            </a:r>
            <a:r>
              <a:rPr lang="en-US" sz="3000">
                <a:solidFill>
                  <a:schemeClr val="dk1"/>
                </a:solidFill>
              </a:rPr>
              <a:t>: your whole 60+ credits will transfer together to a 4 year</a:t>
            </a:r>
          </a:p>
          <a:p>
            <a:pPr indent="-228600" lvl="0" marL="457200" rtl="0">
              <a:spcBef>
                <a:spcPts val="600"/>
              </a:spcBef>
              <a:buSzPct val="100000"/>
            </a:pPr>
            <a:r>
              <a:rPr b="1" lang="en-US" sz="3000">
                <a:solidFill>
                  <a:schemeClr val="dk1"/>
                </a:solidFill>
              </a:rPr>
              <a:t>Downsides</a:t>
            </a:r>
            <a:r>
              <a:rPr lang="en-US" sz="3000">
                <a:solidFill>
                  <a:schemeClr val="dk1"/>
                </a:solidFill>
              </a:rPr>
              <a:t>: unless your program allow early shadowing or experience, you can start at a 4 year college with NO experience in the field you want to pursue.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04800" y="357700"/>
            <a:ext cx="8534399" cy="1025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-US" sz="4400">
                <a:solidFill>
                  <a:srgbClr val="A9432B"/>
                </a:solidFill>
              </a:rPr>
              <a:t>Benefits of starting at a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4400">
                <a:solidFill>
                  <a:srgbClr val="A9432B"/>
                </a:solidFill>
              </a:rPr>
              <a:t>4 year college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112950" y="1527050"/>
            <a:ext cx="9030899" cy="533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Freshman scholarships are not available to transfer students </a:t>
            </a:r>
            <a:r>
              <a:rPr lang="en-US" sz="2600">
                <a:solidFill>
                  <a:schemeClr val="dk1"/>
                </a:solidFill>
              </a:rPr>
              <a:t>(example: A+ scholarship  at MSSU)</a:t>
            </a:r>
          </a:p>
          <a:p>
            <a:pPr indent="-2286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Not as many transfer scholarships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Higher rate of retention= students plug in and STAY in school </a:t>
            </a:r>
            <a:r>
              <a:rPr lang="en-US" sz="1800">
                <a:solidFill>
                  <a:schemeClr val="dk1"/>
                </a:solidFill>
              </a:rPr>
              <a:t>(community college is sometimes like high school)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More experience earlier on in your field</a:t>
            </a:r>
          </a:p>
          <a:p>
            <a:pPr indent="-228600" lvl="1" marL="9144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(Ozarks Technical is working on this)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Communication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Communicate via email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Most all set up portals for students to verify application, missing items, admission status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Student email (appropriate address</a:t>
            </a:r>
            <a:r>
              <a:rPr lang="en-US" sz="2800">
                <a:solidFill>
                  <a:srgbClr val="A9432B"/>
                </a:solidFill>
              </a:rPr>
              <a:t>- </a:t>
            </a:r>
            <a:r>
              <a:rPr lang="en-US" sz="2800" u="sng">
                <a:solidFill>
                  <a:srgbClr val="A9432B"/>
                </a:solidFill>
              </a:rPr>
              <a:t>hottie14@gmail.com</a:t>
            </a:r>
            <a:r>
              <a:rPr lang="en-US" sz="2800">
                <a:solidFill>
                  <a:srgbClr val="A9432B"/>
                </a:solidFill>
              </a:rPr>
              <a:t> is not ok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)—check it regularly as to not miss deadlines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Keep usernames, passwords, ID numbers SAFE and SECURE and EASY TO FIND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Admission Mistakes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Poor grades in senior year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Not enough research and visits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Not putting full effort into essays/applications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1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Careless errors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or incomplete applications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9432B"/>
                </a:solidFill>
              </a:rPr>
              <a:t>(example: joe student, should be… Joe Student)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Not managing time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Parents Can Help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Expect that your child will be and do his/her best while remembering everyone is different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Anxiety is contagious—stay calm—resist lecturing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Ask what his/her plan is for studying, completing applications, writing essays, applying for scholarships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Let your child complete applications for </a:t>
            </a:r>
            <a:r>
              <a:rPr baseline="0" i="0" lang="en-US" sz="2800" cap="none" strike="noStrike">
                <a:latin typeface="Arial"/>
                <a:ea typeface="Arial"/>
                <a:cs typeface="Arial"/>
                <a:sym typeface="Arial"/>
              </a:rPr>
              <a:t>themselves</a:t>
            </a:r>
            <a:r>
              <a:rPr baseline="0" i="0" lang="en-US" sz="2800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b="1" baseline="0" i="0" lang="en-US" sz="28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after complete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Parents Can Help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Visit campuses 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*Crucial part of decision making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-College Reps also come to our school (process)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Enjoy your child—Laugh—Build positive memories around this process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Talk about finances early, be realistic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Contact financial aid offices </a:t>
            </a:r>
          </a:p>
          <a:p>
            <a:pPr indent="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*There to help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01625" y="228600"/>
            <a:ext cx="85343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Jostens Senior Items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</a:rPr>
              <a:t>First things first. </a:t>
            </a:r>
          </a:p>
          <a:p>
            <a:pPr indent="0" lvl="0" mar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-Pay for your cap and gown first. If you are ONLY buying the cap and gown, and nothing else, it is $30. That is due by Friday, November 20th.</a:t>
            </a:r>
          </a:p>
          <a:p>
            <a:pPr indent="0" lvl="0" mar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- Make sure you are buying within your budget, it is very easy to buy $400 worth of senior items quickly.</a:t>
            </a:r>
          </a:p>
          <a:p>
            <a:pPr indent="0" lvl="0" mar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- Consider other sources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1219200" y="381000"/>
            <a:ext cx="7024686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lang="en-US" sz="4000">
                <a:solidFill>
                  <a:srgbClr val="A9432B"/>
                </a:solidFill>
              </a:rPr>
              <a:t>College Choices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Narrow your choices by using the Internet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32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Great sites on the Web: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www.collegeview.com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www.petersons.com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www.usnews.com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3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www.collegeboard.com/collegesearch</a:t>
            </a:r>
          </a:p>
          <a:p>
            <a:pPr indent="-138747" lvl="1" marL="547687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462" y="2362200"/>
            <a:ext cx="2843212" cy="259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99" y="3883025"/>
            <a:ext cx="8503799" cy="24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212" y="315625"/>
            <a:ext cx="4975600" cy="35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990600" y="304800"/>
            <a:ext cx="7024686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Fee Waivers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Qualify for free or reduced lunches--check with college/university for fee waivers on application fees, </a:t>
            </a:r>
            <a:r>
              <a:rPr lang="en-US" sz="2800">
                <a:solidFill>
                  <a:srgbClr val="A9432B"/>
                </a:solidFill>
              </a:rPr>
              <a:t>NCAA/NAIA application fees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>
                <a:solidFill>
                  <a:srgbClr val="A9432B"/>
                </a:solidFill>
              </a:rPr>
              <a:t>and more</a:t>
            </a:r>
          </a:p>
          <a:p>
            <a:pPr indent="-12192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Qualify for free or reduced lunches--eligible for fee waivers to take the SAT and ACT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*See Mrs. </a:t>
            </a:r>
            <a:r>
              <a:rPr lang="en-US" sz="2800">
                <a:solidFill>
                  <a:srgbClr val="A9432B"/>
                </a:solidFill>
              </a:rPr>
              <a:t>Rabinowitz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for this form</a:t>
            </a: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6450" y="4684975"/>
            <a:ext cx="2819400" cy="18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1" lvl="0" marL="682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Cost is per credit hour </a:t>
            </a:r>
          </a:p>
          <a:p>
            <a:pPr indent="-4761" lvl="0" marL="6826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Tuition, room and board</a:t>
            </a:r>
          </a:p>
          <a:p>
            <a:pPr indent="-4761" lvl="0" marL="6826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Application fees and “other fees”</a:t>
            </a:r>
          </a:p>
          <a:p>
            <a:pPr indent="-4761" lvl="0" marL="6826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Deposits</a:t>
            </a:r>
          </a:p>
          <a:p>
            <a:pPr indent="-4761" lvl="0" marL="6826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Travel expenses</a:t>
            </a:r>
          </a:p>
          <a:p>
            <a:pPr indent="-4761" lvl="0" marL="6826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Resident vs. Non resident</a:t>
            </a:r>
          </a:p>
          <a:p>
            <a:pPr indent="-4761" lvl="0" marL="6826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Personal expenses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3733800"/>
            <a:ext cx="34321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Calculating the Cost of College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225900" y="1311525"/>
            <a:ext cx="8918100" cy="5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latin typeface="Arial"/>
                <a:ea typeface="Arial"/>
                <a:cs typeface="Arial"/>
                <a:sym typeface="Arial"/>
              </a:rPr>
              <a:t>Free Money$$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1" baseline="0" i="0" lang="en-US" sz="22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Grants</a:t>
            </a: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based on family financial need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1" baseline="0" i="0" lang="en-US" sz="22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Scholarships</a:t>
            </a: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based on talent/merit</a:t>
            </a:r>
            <a:b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Loans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1" baseline="0" i="0" lang="en-US" sz="22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Subsidized</a:t>
            </a: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– government pays the interest while you are in school- best kind!  </a:t>
            </a:r>
            <a:r>
              <a:rPr b="0" baseline="0" i="0" lang="en-US" sz="1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(start paying back w</a:t>
            </a:r>
            <a:r>
              <a:rPr lang="en-US" sz="1800">
                <a:solidFill>
                  <a:srgbClr val="A9432B"/>
                </a:solidFill>
              </a:rPr>
              <a:t>hen you drop below full time status or 6 months after you graduate)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1" baseline="0" i="0" lang="en-US" sz="22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Unsubsidized</a:t>
            </a: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– student pays the interest as soon as you take it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1" lang="en-US" sz="2200" u="sng">
                <a:solidFill>
                  <a:srgbClr val="A9432B"/>
                </a:solidFill>
              </a:rPr>
              <a:t>Parent PLUS loan</a:t>
            </a:r>
            <a:r>
              <a:rPr lang="en-US" sz="2200">
                <a:solidFill>
                  <a:srgbClr val="A9432B"/>
                </a:solidFill>
              </a:rPr>
              <a:t>- parent must co-sign</a:t>
            </a:r>
            <a:b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Work Study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Part-time jobs provided </a:t>
            </a:r>
            <a:r>
              <a:rPr b="1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b="0" baseline="0" i="0" lang="en-US" sz="22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the college (examples: office jobs, tutoring, and more)- take if offere</a:t>
            </a:r>
            <a:r>
              <a:rPr lang="en-US" sz="2200">
                <a:solidFill>
                  <a:srgbClr val="A9432B"/>
                </a:solidFill>
              </a:rPr>
              <a:t>d</a:t>
            </a:r>
          </a:p>
        </p:txBody>
      </p:sp>
      <p:sp>
        <p:nvSpPr>
          <p:cNvPr id="417" name="Shape 41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Types of Aid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2A2A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8E2A2A"/>
                </a:solidFill>
                <a:latin typeface="Arial"/>
                <a:ea typeface="Arial"/>
                <a:cs typeface="Arial"/>
                <a:sym typeface="Arial"/>
              </a:rPr>
              <a:t>A+ Program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301625" y="1524000"/>
            <a:ext cx="7013575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8E2A2A"/>
                </a:solidFill>
                <a:latin typeface="Arial"/>
                <a:ea typeface="Arial"/>
                <a:cs typeface="Arial"/>
                <a:sym typeface="Arial"/>
              </a:rPr>
              <a:t>What is the A+ program?  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200" u="none" cap="none" strike="noStrike">
                <a:solidFill>
                  <a:srgbClr val="8E2A2A"/>
                </a:solidFill>
                <a:latin typeface="Arial"/>
                <a:ea typeface="Arial"/>
                <a:cs typeface="Arial"/>
                <a:sym typeface="Arial"/>
              </a:rPr>
              <a:t>A program created in 1993 by </a:t>
            </a:r>
            <a:r>
              <a:rPr b="1" baseline="0" i="0" lang="en-US" sz="2200" u="none" cap="none" strike="noStrike">
                <a:solidFill>
                  <a:srgbClr val="8E2A2A"/>
                </a:solidFill>
                <a:latin typeface="Arial"/>
                <a:ea typeface="Arial"/>
                <a:cs typeface="Arial"/>
                <a:sym typeface="Arial"/>
              </a:rPr>
              <a:t>state </a:t>
            </a:r>
            <a:r>
              <a:rPr b="0" baseline="0" i="0" lang="en-US" sz="2200" u="none" cap="none" strike="noStrike">
                <a:solidFill>
                  <a:srgbClr val="8E2A2A"/>
                </a:solidFill>
                <a:latin typeface="Arial"/>
                <a:ea typeface="Arial"/>
                <a:cs typeface="Arial"/>
                <a:sym typeface="Arial"/>
              </a:rPr>
              <a:t>law as an incentive for improving Missouri’s high schools. The primary goal of the A+ Schools Program is to ensure that all students graduating from Missouri high schools are well prepared to pursue advanced education and/or employment.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8E2A2A"/>
              </a:solidFill>
            </a:endParaRP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200" u="none" cap="none" strike="noStrike">
                <a:solidFill>
                  <a:srgbClr val="8E2A2A"/>
                </a:solidFill>
                <a:latin typeface="Arial"/>
                <a:ea typeface="Arial"/>
                <a:cs typeface="Arial"/>
                <a:sym typeface="Arial"/>
              </a:rPr>
              <a:t>The program provides scholarship funds to eligible graduates of A+ designated high schools who attend a participating </a:t>
            </a:r>
            <a:r>
              <a:rPr b="1" baseline="0" i="0" lang="en-US" sz="2200" u="none" cap="none" strike="noStrike">
                <a:solidFill>
                  <a:srgbClr val="8E2A2A"/>
                </a:solidFill>
                <a:latin typeface="Arial"/>
                <a:ea typeface="Arial"/>
                <a:cs typeface="Arial"/>
                <a:sym typeface="Arial"/>
              </a:rPr>
              <a:t>public community college</a:t>
            </a:r>
            <a:r>
              <a:rPr b="0" baseline="0" i="0" lang="en-US" sz="2200" u="none" cap="none" strike="noStrike">
                <a:solidFill>
                  <a:srgbClr val="8E2A2A"/>
                </a:solidFill>
                <a:latin typeface="Arial"/>
                <a:ea typeface="Arial"/>
                <a:cs typeface="Arial"/>
                <a:sym typeface="Arial"/>
              </a:rPr>
              <a:t> or vocational/technical school, or certain private two-year vocational/technical schools.</a:t>
            </a:r>
          </a:p>
          <a:p>
            <a:pPr indent="-154305" lvl="0" marL="2730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rgbClr val="8E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9800" y="5102969"/>
            <a:ext cx="1999949" cy="169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0961" y="228600"/>
            <a:ext cx="3902075" cy="116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625" y="1524000"/>
            <a:ext cx="8504100" cy="455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600" y="4114800"/>
            <a:ext cx="2395500" cy="1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3600">
                <a:solidFill>
                  <a:srgbClr val="980000"/>
                </a:solidFill>
              </a:rPr>
              <a:t>A+ Schools</a:t>
            </a:r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301750" y="1422700"/>
            <a:ext cx="8534399" cy="566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134937" lvl="0" rtl="0">
              <a:lnSpc>
                <a:spcPct val="80000"/>
              </a:lnSpc>
              <a:spcBef>
                <a:spcPts val="0"/>
              </a:spcBef>
              <a:buSzPct val="85000"/>
            </a:pPr>
            <a:r>
              <a:rPr lang="en-US" sz="2500">
                <a:solidFill>
                  <a:srgbClr val="A9432B"/>
                </a:solidFill>
              </a:rPr>
              <a:t>Most common and closest- Ozarks Technical Community College and Crowder College</a:t>
            </a:r>
          </a:p>
          <a:p>
            <a:pPr indent="134937" lvl="0" rtl="0">
              <a:lnSpc>
                <a:spcPct val="80000"/>
              </a:lnSpc>
              <a:spcBef>
                <a:spcPts val="0"/>
              </a:spcBef>
              <a:buClr>
                <a:srgbClr val="A9432B"/>
              </a:buClr>
              <a:buSzPct val="100000"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Missouri State University West Plains</a:t>
            </a:r>
            <a:r>
              <a:rPr lang="en-US" sz="2500">
                <a:solidFill>
                  <a:srgbClr val="A9432B"/>
                </a:solidFill>
              </a:rPr>
              <a:t>, </a:t>
            </a:r>
            <a:r>
              <a:rPr lang="en-US" sz="2500" u="sng">
                <a:solidFill>
                  <a:schemeClr val="hlink"/>
                </a:solidFill>
                <a:hlinkClick r:id="rId4"/>
              </a:rPr>
              <a:t>Ranken Tech </a:t>
            </a:r>
            <a:r>
              <a:rPr lang="en-US" sz="2500">
                <a:solidFill>
                  <a:srgbClr val="A9432B"/>
                </a:solidFill>
              </a:rPr>
              <a:t>in STL</a:t>
            </a: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>
                <a:solidFill>
                  <a:srgbClr val="A9432B"/>
                </a:solidFill>
              </a:rPr>
              <a:t> and </a:t>
            </a:r>
            <a:r>
              <a:rPr lang="en-US" sz="2500" u="sng">
                <a:solidFill>
                  <a:schemeClr val="hlink"/>
                </a:solidFill>
                <a:hlinkClick r:id="rId5"/>
              </a:rPr>
              <a:t>State Technical</a:t>
            </a:r>
            <a:r>
              <a:rPr lang="en-US" sz="2500">
                <a:solidFill>
                  <a:srgbClr val="A9432B"/>
                </a:solidFill>
              </a:rPr>
              <a:t> in Linn, MO are FULL A+ tuition paid schools. </a:t>
            </a: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A9432B"/>
              </a:solidFill>
            </a:endParaRPr>
          </a:p>
          <a:p>
            <a:pPr indent="134937" lvl="0" rtl="0">
              <a:lnSpc>
                <a:spcPct val="80000"/>
              </a:lnSpc>
              <a:spcBef>
                <a:spcPts val="0"/>
              </a:spcBef>
              <a:buClr>
                <a:srgbClr val="A9432B"/>
              </a:buClr>
              <a:buSzPct val="100000"/>
            </a:pPr>
            <a:r>
              <a:rPr lang="en-US" sz="2500">
                <a:solidFill>
                  <a:srgbClr val="A9432B"/>
                </a:solidFill>
              </a:rPr>
              <a:t>A+ is a </a:t>
            </a:r>
            <a:r>
              <a:rPr lang="en-US" sz="2500" u="sng">
                <a:solidFill>
                  <a:srgbClr val="A9432B"/>
                </a:solidFill>
              </a:rPr>
              <a:t>MISSOURI</a:t>
            </a:r>
            <a:r>
              <a:rPr lang="en-US" sz="2500">
                <a:solidFill>
                  <a:srgbClr val="A9432B"/>
                </a:solidFill>
              </a:rPr>
              <a:t> program so it doesn’t help out of state</a:t>
            </a:r>
          </a:p>
          <a:p>
            <a:pPr indent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A9432B"/>
              </a:solidFill>
            </a:endParaRPr>
          </a:p>
          <a:p>
            <a:pPr indent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>
                <a:solidFill>
                  <a:srgbClr val="A9432B"/>
                </a:solidFill>
              </a:rPr>
              <a:t>Did you know??</a:t>
            </a:r>
            <a:r>
              <a:rPr lang="en-US" sz="2500">
                <a:solidFill>
                  <a:srgbClr val="A9432B"/>
                </a:solidFill>
              </a:rPr>
              <a:t> Most universities and some technical schools will give some kind of award of acknowledgment</a:t>
            </a:r>
          </a:p>
          <a:p>
            <a:pPr indent="-228600" lvl="0" marL="457200" rtl="0">
              <a:lnSpc>
                <a:spcPct val="80000"/>
              </a:lnSpc>
              <a:spcBef>
                <a:spcPts val="0"/>
              </a:spcBef>
              <a:buClr>
                <a:srgbClr val="A9432B"/>
              </a:buClr>
              <a:buSzPct val="100000"/>
            </a:pPr>
            <a:r>
              <a:rPr lang="en-US" sz="2500">
                <a:solidFill>
                  <a:srgbClr val="A9432B"/>
                </a:solidFill>
              </a:rPr>
              <a:t>Missouri State University- very few, but up to $2,000 total, must apply early</a:t>
            </a:r>
          </a:p>
          <a:p>
            <a:pPr indent="-228600" lvl="0" marL="457200" rtl="0">
              <a:lnSpc>
                <a:spcPct val="80000"/>
              </a:lnSpc>
              <a:spcBef>
                <a:spcPts val="0"/>
              </a:spcBef>
              <a:buClr>
                <a:srgbClr val="A9432B"/>
              </a:buClr>
              <a:buSzPct val="100000"/>
            </a:pPr>
            <a:r>
              <a:rPr lang="en-US" sz="2500">
                <a:solidFill>
                  <a:srgbClr val="A9432B"/>
                </a:solidFill>
              </a:rPr>
              <a:t>Drury University, Midwest Technical Institute, Missouri Welding Institute for example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228600"/>
            <a:ext cx="3498850" cy="116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625" y="1554150"/>
            <a:ext cx="8504100" cy="50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5181600"/>
            <a:ext cx="2530475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061" y="228600"/>
            <a:ext cx="4614861" cy="116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625" y="1544625"/>
            <a:ext cx="8504100" cy="48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381000" y="2438400"/>
            <a:ext cx="8381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800" u="sng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SENIOR </a:t>
            </a:r>
            <a:r>
              <a:rPr b="1" lang="en-US" sz="1800" u="sng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BACCALAUREATE</a:t>
            </a:r>
            <a:b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TBD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201</a:t>
            </a: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800" u="sng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SENIOR </a:t>
            </a:r>
            <a:r>
              <a:rPr b="1" lang="en-US" sz="1800" u="sng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SCHOLARSHIP/AWARDS</a:t>
            </a:r>
            <a:r>
              <a:rPr b="1" baseline="0" i="0" lang="en-US" sz="1800" u="sng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NIGHT</a:t>
            </a:r>
            <a:b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MONDAY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MAY </a:t>
            </a: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9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201</a:t>
            </a: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7PM, BY </a:t>
            </a: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INVITATION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baseline="0" i="0" sz="18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800" u="sng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GRADUATION</a:t>
            </a:r>
            <a:b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SUNDAY, MAY </a:t>
            </a: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15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201</a:t>
            </a: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PM, NEW GYM</a:t>
            </a:r>
            <a:b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(25</a:t>
            </a:r>
            <a:r>
              <a:rPr b="1"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DAYS FROM TODAY!!!)</a:t>
            </a: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722312" y="152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b="0" baseline="0" i="0" lang="en-US" sz="4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can do this…TOGETHER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062" y="1676387"/>
            <a:ext cx="22574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228600" y="1371600"/>
            <a:ext cx="8610599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Attend the </a:t>
            </a:r>
            <a:r>
              <a:rPr lang="en-US" sz="2600">
                <a:solidFill>
                  <a:srgbClr val="A9432B"/>
                </a:solidFill>
              </a:rPr>
              <a:t>FAFSA Frenzy Night - March 13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Sign up NOW for FAFSA</a:t>
            </a:r>
            <a:r>
              <a:rPr lang="en-US" sz="2600">
                <a:solidFill>
                  <a:srgbClr val="A9432B"/>
                </a:solidFill>
              </a:rPr>
              <a:t> ID number</a:t>
            </a:r>
            <a:b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*If A+ summer ‘1</a:t>
            </a:r>
            <a:r>
              <a:rPr lang="en-US" sz="2600">
                <a:solidFill>
                  <a:srgbClr val="A9432B"/>
                </a:solidFill>
              </a:rPr>
              <a:t>5</a:t>
            </a: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, must do FAFSA twice (201</a:t>
            </a:r>
            <a:r>
              <a:rPr lang="en-US" sz="2600">
                <a:solidFill>
                  <a:srgbClr val="A9432B"/>
                </a:solidFill>
              </a:rPr>
              <a:t>4</a:t>
            </a: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-201</a:t>
            </a:r>
            <a:r>
              <a:rPr lang="en-US" sz="2600">
                <a:solidFill>
                  <a:srgbClr val="A9432B"/>
                </a:solidFill>
              </a:rPr>
              <a:t>5</a:t>
            </a: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school year &amp; 201</a:t>
            </a:r>
            <a:r>
              <a:rPr lang="en-US" sz="2600">
                <a:solidFill>
                  <a:srgbClr val="A9432B"/>
                </a:solidFill>
              </a:rPr>
              <a:t>5</a:t>
            </a: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-201</a:t>
            </a:r>
            <a:r>
              <a:rPr lang="en-US" sz="2600">
                <a:solidFill>
                  <a:srgbClr val="A9432B"/>
                </a:solidFill>
              </a:rPr>
              <a:t>6</a:t>
            </a: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school year)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6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Complete the FAFSA form after Jan 1 at www.fafsa.ed.gov  --Applying for financial aid is FREE– DO NOT pay EVER</a:t>
            </a:r>
            <a:b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Want to know what your projected aid will be? </a:t>
            </a:r>
            <a:b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6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Log onto www.fafsa.ed.gov and click on “fafsa4caster</a:t>
            </a:r>
            <a:r>
              <a:rPr b="0" baseline="0" i="0" lang="en-US" sz="2600" u="none" cap="none" strike="noStrike">
                <a:solidFill>
                  <a:srgbClr val="A9432B"/>
                </a:solidFill>
                <a:latin typeface="Georgia"/>
                <a:ea typeface="Georgia"/>
                <a:cs typeface="Georgia"/>
                <a:sym typeface="Georgia"/>
              </a:rPr>
              <a:t>”</a:t>
            </a:r>
          </a:p>
        </p:txBody>
      </p:sp>
      <p:sp>
        <p:nvSpPr>
          <p:cNvPr id="462" name="Shape 46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Receiving Financial Aid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chemeClr val="dk1"/>
                </a:solidFill>
              </a:rPr>
              <a:t>Financial Aid for College</a:t>
            </a:r>
          </a:p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New:</a:t>
            </a:r>
          </a:p>
          <a:p>
            <a:pPr indent="0" lvl="0" mar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</a:rPr>
              <a:t>FAFSA ID</a:t>
            </a:r>
            <a:r>
              <a:rPr lang="en-US" sz="3000">
                <a:solidFill>
                  <a:schemeClr val="dk1"/>
                </a:solidFill>
              </a:rPr>
              <a:t> now, instead of the FAFSA PIN # </a:t>
            </a:r>
          </a:p>
          <a:p>
            <a:pPr indent="0" lvl="0" mar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You will have to create a username and password, keep these with your tax papers.</a:t>
            </a:r>
          </a:p>
          <a:p>
            <a:pPr indent="0" lvl="0" mar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u="sng">
                <a:solidFill>
                  <a:srgbClr val="1155CC"/>
                </a:solidFill>
                <a:hlinkClick r:id="rId3"/>
              </a:rPr>
              <a:t>www.fafsa.ed.gov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NEVER pay for filing the FAFSA!!!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Financial Aid Websites 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 www.collegeboard.com</a:t>
            </a:r>
            <a:b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 www.studentloan.com</a:t>
            </a:r>
            <a:b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 www.collegefundingco.com</a:t>
            </a:r>
            <a:b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	www.finaid.org</a:t>
            </a:r>
            <a:b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 www.fastweb.com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27317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4419600"/>
            <a:ext cx="2540000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228600" y="1456050"/>
            <a:ext cx="8686800" cy="4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31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Create a master list or calendar that includes:</a:t>
            </a:r>
          </a:p>
          <a:p>
            <a:pPr indent="-10477" lvl="0" marL="0" marR="0" rtl="0" algn="l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AutoNum type="arabicPeriod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Tests you need to take, fees, and registration deadlines</a:t>
            </a:r>
          </a:p>
          <a:p>
            <a:pPr indent="-10477" lvl="0" marL="0" marR="0" rtl="0" algn="l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AutoNum type="arabicPeriod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 application due dates</a:t>
            </a:r>
          </a:p>
          <a:p>
            <a:pPr indent="-10477" lvl="0" marL="0" marR="0" rtl="0" algn="l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AutoNum type="arabicPeriod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Scholarship application due dates</a:t>
            </a:r>
          </a:p>
          <a:p>
            <a:pPr indent="-10477" lvl="0" marL="0" marR="0" rtl="0" algn="l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AutoNum type="arabicPeriod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Financial aid application forms required and deadline dates</a:t>
            </a:r>
          </a:p>
          <a:p>
            <a:pPr indent="-10477" lvl="0" marL="0" marR="0" rtl="0" algn="l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AutoNum type="arabicPeriod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College Rep days </a:t>
            </a:r>
            <a:r>
              <a:rPr lang="en-US" sz="2800">
                <a:solidFill>
                  <a:srgbClr val="A9432B"/>
                </a:solidFill>
              </a:rPr>
              <a:t>Wednesdays during Pirate time or 5th hour for Votech students</a:t>
            </a:r>
          </a:p>
          <a:p>
            <a:pPr indent="0" lvl="0" marL="0" marR="0" rtl="0" algn="l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AutoNum type="arabicPeriod"/>
            </a:pPr>
            <a:r>
              <a:rPr b="0" baseline="0" i="0" lang="en-US" sz="31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FAFSA Frenzy </a:t>
            </a:r>
            <a:r>
              <a:rPr lang="en-US" sz="2800">
                <a:solidFill>
                  <a:srgbClr val="A9432B"/>
                </a:solidFill>
              </a:rPr>
              <a:t>March 17 during P-T Conferences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2819400"/>
            <a:ext cx="1539874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To Do List: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To Do: August-September</a:t>
            </a:r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○"/>
            </a:pPr>
            <a:r>
              <a:rPr b="1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Turn in Information sheet/Graduation a</a:t>
            </a:r>
            <a:r>
              <a:rPr b="1" lang="en-US" sz="2500">
                <a:solidFill>
                  <a:srgbClr val="A9432B"/>
                </a:solidFill>
              </a:rPr>
              <a:t>greement</a:t>
            </a:r>
            <a:r>
              <a:rPr b="1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(TONIGHT) in yellow box</a:t>
            </a:r>
            <a:r>
              <a:rPr lang="en-US" sz="2500">
                <a:solidFill>
                  <a:srgbClr val="A9432B"/>
                </a:solidFill>
              </a:rPr>
              <a:t> on the table as you leave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5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○"/>
            </a:pPr>
            <a:r>
              <a:rPr b="0" baseline="0" i="0" lang="en-US" sz="2500" u="sng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www.actstudent.org</a:t>
            </a:r>
            <a: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(see handout)</a:t>
            </a:r>
            <a:b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Register for ACT if needed.  This web site is full of excellent information for students and parents</a:t>
            </a:r>
            <a:b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○"/>
            </a:pPr>
            <a: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Check your transcripts to make sure you have all the credits you need to get into colleges that interest you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5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○"/>
            </a:pPr>
            <a: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Make a College Action plan</a:t>
            </a:r>
            <a:b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Where will you apply?</a:t>
            </a:r>
            <a:b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What might your degree be?</a:t>
            </a:r>
            <a:br>
              <a:rPr b="0" baseline="0" i="0" lang="en-US" sz="25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9350" y="5195950"/>
            <a:ext cx="1960200" cy="14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x="457200" y="221050"/>
            <a:ext cx="82296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September-December</a:t>
            </a:r>
          </a:p>
        </p:txBody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161375" y="1447800"/>
            <a:ext cx="8697599" cy="4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Complete college applications</a:t>
            </a:r>
          </a:p>
          <a:p>
            <a:pPr indent="-4572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Contact i</a:t>
            </a:r>
            <a:r>
              <a:rPr lang="en-US" sz="2800">
                <a:solidFill>
                  <a:srgbClr val="A9432B"/>
                </a:solidFill>
              </a:rPr>
              <a:t>n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dividuals for letters of recommendation, give 2 weeks notice, </a:t>
            </a:r>
            <a:r>
              <a:rPr lang="en-US" sz="2800">
                <a:solidFill>
                  <a:srgbClr val="A9432B"/>
                </a:solidFill>
              </a:rPr>
              <a:t>follow up</a:t>
            </a:r>
          </a:p>
          <a:p>
            <a:pPr indent="-4572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Contact institutions about scholarship process</a:t>
            </a:r>
          </a:p>
          <a:p>
            <a:pPr indent="-4572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8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Continue to work hard in classes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533400" y="76200"/>
            <a:ext cx="82296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br>
              <a:rPr b="0" baseline="0" i="0" lang="en-US" sz="3000" u="none" cap="none" strike="noStrik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January-May</a:t>
            </a:r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457200" y="1524000"/>
            <a:ext cx="8450099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Receive letters of admittance, tell Mrs. Rabi!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Fill out FAFSA (general deadline is </a:t>
            </a:r>
            <a:r>
              <a:rPr lang="en-US" sz="2800">
                <a:solidFill>
                  <a:srgbClr val="A9432B"/>
                </a:solidFill>
              </a:rPr>
              <a:t>April 1, but check with each school, for CofO, everything must be done by Feb 15th)</a:t>
            </a:r>
          </a:p>
          <a:p>
            <a:pPr indent="-127317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None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https://fafsa.ed.gov/deadlines.htm#</a:t>
            </a:r>
            <a:r>
              <a:rPr lang="en-US" sz="2700">
                <a:solidFill>
                  <a:srgbClr val="A9432B"/>
                </a:solidFill>
              </a:rPr>
              <a:t>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Fill out local (Foundation application) and other scholarship applications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700">
                <a:solidFill>
                  <a:srgbClr val="A9432B"/>
                </a:solidFill>
              </a:rPr>
              <a:t>a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ke final decision about college choice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7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Post-secondary plans, contacts, etc. shared with </a:t>
            </a:r>
            <a:r>
              <a:rPr lang="en-US" sz="2700">
                <a:solidFill>
                  <a:srgbClr val="A9432B"/>
                </a:solidFill>
              </a:rPr>
              <a:t>C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HS via G</a:t>
            </a:r>
            <a:r>
              <a:rPr lang="en-US" sz="2700">
                <a:solidFill>
                  <a:srgbClr val="A9432B"/>
                </a:solidFill>
              </a:rPr>
              <a:t>oogle docs or email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1295400" y="304800"/>
            <a:ext cx="6948487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What to Expect</a:t>
            </a: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304800" y="1524000"/>
            <a:ext cx="8381999" cy="4765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Fall (VERY BUSY)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Applications, letter of recommendations, deadlines, testing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Try to complete </a:t>
            </a:r>
            <a:r>
              <a:rPr lang="en-US" sz="2400">
                <a:solidFill>
                  <a:srgbClr val="A9432B"/>
                </a:solidFill>
              </a:rPr>
              <a:t>everything</a:t>
            </a: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by Thanksgiving</a:t>
            </a:r>
            <a:b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Winter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Look for Scholarships/Complete FAFSA for Financial Aid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Make final decisions – apply for </a:t>
            </a:r>
            <a:r>
              <a:rPr b="1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housing</a:t>
            </a: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(depends on college), 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4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Spring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Make contact with chosen school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Decline other offers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baseline="0" i="0" sz="24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Summer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Send final transcript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Attend orientation</a:t>
            </a:r>
          </a:p>
          <a:p>
            <a:pPr indent="-280987" lvl="1" marL="547687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b="0" baseline="0" i="0" lang="en-US" sz="2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PACK!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A943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Shape 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75" y="2395536"/>
            <a:ext cx="8077199" cy="241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990600" y="228600"/>
            <a:ext cx="7024686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lang="en-US" sz="4400">
                <a:solidFill>
                  <a:srgbClr val="A9432B"/>
                </a:solidFill>
              </a:rPr>
              <a:t>FAFSA Frenzy</a:t>
            </a: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Night</a:t>
            </a:r>
          </a:p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301625" y="1527175"/>
            <a:ext cx="8670300" cy="5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>
                <a:solidFill>
                  <a:srgbClr val="A9432B"/>
                </a:solidFill>
              </a:rPr>
              <a:t>Thursday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A9432B"/>
                </a:solidFill>
              </a:rPr>
              <a:t>March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13 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6pm-7:</a:t>
            </a:r>
            <a:r>
              <a:rPr lang="en-US" sz="2700">
                <a:solidFill>
                  <a:srgbClr val="A9432B"/>
                </a:solidFill>
              </a:rPr>
              <a:t>0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0pm (Students &amp; Parents</a:t>
            </a:r>
            <a:r>
              <a:rPr lang="en-US" sz="2700">
                <a:solidFill>
                  <a:srgbClr val="A9432B"/>
                </a:solidFill>
              </a:rPr>
              <a:t>)</a:t>
            </a:r>
          </a:p>
          <a:p>
            <a:pPr indent="-298767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100000"/>
              <a:buFont typeface="Noto Symbol"/>
              <a:buChar char="●"/>
            </a:pPr>
            <a:r>
              <a:rPr lang="en-US" sz="2700">
                <a:solidFill>
                  <a:srgbClr val="A9432B"/>
                </a:solidFill>
              </a:rPr>
              <a:t>Bring Tax information (from Jan 1 2015 to Dec 31 2015)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A9432B"/>
              </a:buClr>
              <a:buSzPct val="150000"/>
              <a:buFont typeface="Noto Symbol"/>
              <a:buChar char="●"/>
            </a:pPr>
            <a:r>
              <a:rPr lang="en-US" sz="1800">
                <a:solidFill>
                  <a:srgbClr val="A9432B"/>
                </a:solidFill>
              </a:rPr>
              <a:t>(Start having conversations now with family with who will claim student each year (should be in divorce agreements or other legal documents)</a:t>
            </a:r>
          </a:p>
          <a:p>
            <a:pPr indent="-298767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2700"/>
              <a:t>I have a complicated situation….help??</a:t>
            </a:r>
          </a:p>
          <a:p>
            <a:pPr lvl="1" marL="5476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-US" sz="2700">
                <a:solidFill>
                  <a:srgbClr val="434343"/>
                </a:solidFill>
              </a:rPr>
              <a:t>Set up an appointment with college financial aid person to insure accurate completion</a:t>
            </a:r>
          </a:p>
          <a:p>
            <a:pPr indent="-298767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100000"/>
              <a:buFont typeface="Noto Symbol"/>
              <a:buChar char="●"/>
            </a:pPr>
            <a:r>
              <a:rPr lang="en-US" sz="2700">
                <a:solidFill>
                  <a:srgbClr val="A9432B"/>
                </a:solidFill>
              </a:rPr>
              <a:t>Will need student and parent’s Social Security numbers and date of births and other info</a:t>
            </a:r>
          </a:p>
        </p:txBody>
      </p:sp>
      <p:pic>
        <p:nvPicPr>
          <p:cNvPr id="527" name="Shape 5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425" y="1688834"/>
            <a:ext cx="3434299" cy="2285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What Do I Do Now?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28600" y="1500187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-Two year college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-Four year college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-Technical school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*Does the college you want to attend 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 have the program you want to study?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Military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2209800"/>
            <a:ext cx="14224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4487" y="1219200"/>
            <a:ext cx="1493700" cy="19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8350" y="4724400"/>
            <a:ext cx="21717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316725" y="1447800"/>
            <a:ext cx="8504100" cy="5168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>
                <a:solidFill>
                  <a:srgbClr val="A9432B"/>
                </a:solidFill>
              </a:rPr>
              <a:t>N</a:t>
            </a:r>
            <a:r>
              <a:rPr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ewsletter</a:t>
            </a:r>
            <a:r>
              <a:rPr lang="en-US" sz="2700">
                <a:solidFill>
                  <a:srgbClr val="A9432B"/>
                </a:solidFill>
              </a:rPr>
              <a:t>s are </a:t>
            </a:r>
            <a:r>
              <a:rPr b="1" lang="en-US" sz="2700" u="sng">
                <a:solidFill>
                  <a:srgbClr val="A9432B"/>
                </a:solidFill>
              </a:rPr>
              <a:t>emailed</a:t>
            </a:r>
            <a:r>
              <a:rPr lang="en-US" sz="2700">
                <a:solidFill>
                  <a:srgbClr val="A9432B"/>
                </a:solidFill>
              </a:rPr>
              <a:t> and mailed home</a:t>
            </a:r>
            <a:br>
              <a:rPr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Scholarships posted online </a:t>
            </a:r>
            <a:r>
              <a:rPr lang="en-US" sz="2700" u="sng">
                <a:solidFill>
                  <a:srgbClr val="A9432B"/>
                </a:solidFill>
                <a:latin typeface="Georgia"/>
                <a:ea typeface="Georgia"/>
                <a:cs typeface="Georgia"/>
                <a:sym typeface="Georgia"/>
              </a:rPr>
              <a:t>MrsRabi.Weebly.com</a:t>
            </a:r>
            <a:r>
              <a:rPr lang="en-US" sz="2700">
                <a:solidFill>
                  <a:srgbClr val="A9432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>
                <a:solidFill>
                  <a:srgbClr val="A9432B"/>
                </a:solidFill>
              </a:rPr>
              <a:t>Crane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>
                <a:solidFill>
                  <a:srgbClr val="A9432B"/>
                </a:solidFill>
              </a:rPr>
              <a:t>Local</a:t>
            </a: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Common Scholarships (one application that serves for all local scholarship</a:t>
            </a:r>
            <a:r>
              <a:rPr lang="en-US" sz="2700">
                <a:solidFill>
                  <a:srgbClr val="A9432B"/>
                </a:solidFill>
              </a:rPr>
              <a:t>s)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Each college has their own scholarships 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*Note application deadlines</a:t>
            </a:r>
            <a:b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7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Sign up for national scholarships through search engines like </a:t>
            </a:r>
            <a:r>
              <a:rPr b="0" baseline="0" i="0" lang="en-US" sz="2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www.fastweb.com</a:t>
            </a:r>
          </a:p>
          <a:p>
            <a:pPr indent="-298767" lvl="0" marL="27305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9432B"/>
              </a:buClr>
              <a:buSzPct val="100000"/>
              <a:buFont typeface="Noto Symbol"/>
              <a:buChar char="●"/>
            </a:pPr>
            <a:r>
              <a:rPr lang="en-US" sz="2700">
                <a:solidFill>
                  <a:srgbClr val="A9432B"/>
                </a:solidFill>
              </a:rPr>
              <a:t>Pro tip: set up separate email for scholarships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00000">
            <a:off x="7162800" y="3886200"/>
            <a:ext cx="1752600" cy="120491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Scholarships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-US" sz="3600">
                <a:solidFill>
                  <a:schemeClr val="dk1"/>
                </a:solidFill>
              </a:rPr>
              <a:t>Scholarships</a:t>
            </a:r>
          </a:p>
        </p:txBody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600"/>
              </a:spcBef>
              <a:buNone/>
            </a:pPr>
            <a:r>
              <a:rPr lang="en-US" sz="3000" u="sng">
                <a:solidFill>
                  <a:srgbClr val="1155CC"/>
                </a:solidFill>
                <a:hlinkClick r:id="rId3"/>
              </a:rPr>
              <a:t>http://mrsrabi.weebly.com/scholarships.html</a:t>
            </a:r>
            <a:r>
              <a:rPr lang="en-US" sz="3000">
                <a:solidFill>
                  <a:schemeClr val="dk1"/>
                </a:solidFill>
              </a:rPr>
              <a:t> 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-Download my </a:t>
            </a:r>
            <a:r>
              <a:rPr lang="en-US" sz="3000" u="sng">
                <a:solidFill>
                  <a:schemeClr val="dk1"/>
                </a:solidFill>
              </a:rPr>
              <a:t>Scholarship Master </a:t>
            </a:r>
            <a:r>
              <a:rPr lang="en-US" sz="3000">
                <a:solidFill>
                  <a:schemeClr val="dk1"/>
                </a:solidFill>
              </a:rPr>
              <a:t>list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-Register with the search engines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- NEVER PAY for someone to do scholarship searches for you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-Very rarely will it EVER cost to apply for a scholarship. General rule: It should never cost.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Laws of Scholarships	</a:t>
            </a:r>
          </a:p>
        </p:txBody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301625" y="1527175"/>
            <a:ext cx="8504100" cy="50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9370"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</a:rPr>
              <a:t>Always read the instructions! </a:t>
            </a:r>
          </a:p>
          <a:p>
            <a:pPr indent="-39370"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</a:rPr>
              <a:t>APPLY- Apply- APPLY! (law of averages)</a:t>
            </a:r>
          </a:p>
          <a:p>
            <a:pPr indent="-39370"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</a:rPr>
              <a:t>Set up a separate email</a:t>
            </a:r>
          </a:p>
          <a:p>
            <a:pPr indent="-39370"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</a:rPr>
              <a:t>Save all your essays in the same place</a:t>
            </a:r>
          </a:p>
          <a:p>
            <a:pPr indent="-39370"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</a:rPr>
              <a:t>Have someone else proof your essays </a:t>
            </a:r>
            <a:r>
              <a:rPr b="1" lang="en-US" sz="3000">
                <a:solidFill>
                  <a:schemeClr val="dk1"/>
                </a:solidFill>
              </a:rPr>
              <a:t>ALWAYS</a:t>
            </a:r>
          </a:p>
          <a:p>
            <a:pPr indent="-39370"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-US" sz="3000">
                <a:solidFill>
                  <a:schemeClr val="dk1"/>
                </a:solidFill>
              </a:rPr>
              <a:t>ASK </a:t>
            </a:r>
            <a:r>
              <a:rPr lang="en-US" sz="3000">
                <a:solidFill>
                  <a:schemeClr val="dk1"/>
                </a:solidFill>
              </a:rPr>
              <a:t>around… ask everyone in your family about scholarships through their jobs or organizations. (ex: Walmart, American Legion)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Reminders</a:t>
            </a:r>
          </a:p>
        </p:txBody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301625" y="1527175"/>
            <a:ext cx="8504100" cy="50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Parent information sheet leave on back table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Student information MUST be given by student to </a:t>
            </a:r>
            <a:r>
              <a:rPr lang="en-US" sz="2800">
                <a:solidFill>
                  <a:srgbClr val="A9432B"/>
                </a:solidFill>
              </a:rPr>
              <a:t>C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HS before graduation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u="sng">
                <a:solidFill>
                  <a:srgbClr val="A9432B"/>
                </a:solidFill>
              </a:rPr>
              <a:t>MrsRabi.Weebly.com</a:t>
            </a:r>
            <a:r>
              <a:rPr lang="en-US" sz="2800">
                <a:solidFill>
                  <a:srgbClr val="A9432B"/>
                </a:solidFill>
              </a:rPr>
              <a:t> 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www.</a:t>
            </a:r>
            <a:r>
              <a:rPr lang="en-US" sz="2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crane</a:t>
            </a:r>
            <a:r>
              <a:rPr b="0" baseline="0" i="0" lang="en-US" sz="28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.k12.mo.us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3" marL="1096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9432B"/>
              </a:buClr>
              <a:buSzPct val="100000"/>
            </a:pPr>
            <a:r>
              <a:rPr lang="en-US" sz="2800">
                <a:solidFill>
                  <a:srgbClr val="A9432B"/>
                </a:solidFill>
              </a:rPr>
              <a:t>Our Schools</a:t>
            </a:r>
          </a:p>
          <a:p>
            <a:pPr lvl="4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9432B"/>
              </a:buClr>
              <a:buSzPct val="100000"/>
            </a:pPr>
            <a:r>
              <a:rPr lang="en-US" sz="2800">
                <a:solidFill>
                  <a:srgbClr val="A9432B"/>
                </a:solidFill>
              </a:rPr>
              <a:t>Crane High </a:t>
            </a:r>
          </a:p>
          <a:p>
            <a:pPr lvl="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9432B"/>
              </a:buClr>
              <a:buSzPct val="100000"/>
            </a:pPr>
            <a:r>
              <a:rPr lang="en-US" sz="2800">
                <a:solidFill>
                  <a:srgbClr val="A9432B"/>
                </a:solidFill>
              </a:rPr>
              <a:t>Parents &amp; Students</a:t>
            </a:r>
          </a:p>
          <a:p>
            <a:pPr lvl="6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9432B"/>
              </a:buClr>
              <a:buSzPct val="100000"/>
            </a:pPr>
            <a:r>
              <a:rPr lang="en-US" sz="2800">
                <a:solidFill>
                  <a:srgbClr val="A9432B"/>
                </a:solidFill>
              </a:rPr>
              <a:t>High School Guidance Counselor’s Page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Reminders</a:t>
            </a:r>
          </a:p>
        </p:txBody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x="301625" y="1527175"/>
            <a:ext cx="87405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1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Tech Tips: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	-ACT Student (app or online)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	-ACT Photo (app)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	-ACT College Search (app)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	-Official </a:t>
            </a:r>
            <a:r>
              <a:rPr lang="en-US" sz="2800">
                <a:solidFill>
                  <a:srgbClr val="A9432B"/>
                </a:solidFill>
              </a:rPr>
              <a:t>ACT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 Question of the Day (app or online)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	-My Majors (app)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	-College FAFSA Finders</a:t>
            </a:r>
          </a:p>
          <a:p>
            <a:pPr lvl="1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100000"/>
            </a:pPr>
            <a:r>
              <a:rPr lang="en-US" sz="2800">
                <a:solidFill>
                  <a:srgbClr val="A9432B"/>
                </a:solidFill>
              </a:rPr>
              <a:t>Remind101, Schoolway, Facebook, email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Self Knowledge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4025" y="1755775"/>
            <a:ext cx="8504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What are my goals?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What are my abilities?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What are my interests?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What are my values?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What are my skills?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432B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Calm the Frenzy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01625" y="1752600"/>
            <a:ext cx="85041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Work to figure out a good fit for you</a:t>
            </a:r>
            <a:r>
              <a:rPr lang="en-US" sz="2800">
                <a:solidFill>
                  <a:srgbClr val="A9432B"/>
                </a:solidFill>
              </a:rPr>
              <a:t> after </a:t>
            </a: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graduation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Include your parents/important adults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Build your student up even more during this time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Be more helpful and understanding than ever before</a:t>
            </a:r>
            <a:b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rgbClr val="A9432B"/>
                </a:solidFill>
                <a:latin typeface="Arial"/>
                <a:ea typeface="Arial"/>
                <a:cs typeface="Arial"/>
                <a:sym typeface="Arial"/>
              </a:rPr>
              <a:t>Everyone will have high emotions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76211"/>
            <a:ext cx="8308974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400" y="2667000"/>
            <a:ext cx="5105399" cy="31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6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